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82" r:id="rId16"/>
    <p:sldId id="2583" r:id="rId17"/>
    <p:sldId id="2575" r:id="rId18"/>
    <p:sldId id="2576" r:id="rId19"/>
    <p:sldId id="2577" r:id="rId20"/>
    <p:sldId id="2578" r:id="rId21"/>
    <p:sldId id="2584" r:id="rId22"/>
    <p:sldId id="2579" r:id="rId23"/>
    <p:sldId id="258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mparing Agile and Waterfall Development Approaches" id="{4A74BC38-A4A1-4D1D-A0BD-1FF0E88A7052}">
          <p14:sldIdLst>
            <p14:sldId id="2561"/>
            <p14:sldId id="2562"/>
          </p14:sldIdLst>
        </p14:section>
        <p14:section name="Explaining Agile Roles" id="{52373857-CC91-442E-8C2B-F1421A6248E0}">
          <p14:sldIdLst>
            <p14:sldId id="2563"/>
            <p14:sldId id="2564"/>
            <p14:sldId id="2565"/>
            <p14:sldId id="2566"/>
          </p14:sldIdLst>
        </p14:section>
        <p14:section name="Explaining Agile Phases" id="{9569DCF8-EFEE-48A3-99B3-633339A2C098}">
          <p14:sldIdLst>
            <p14:sldId id="2567"/>
            <p14:sldId id="2568"/>
            <p14:sldId id="2569"/>
            <p14:sldId id="2570"/>
          </p14:sldIdLst>
        </p14:section>
        <p14:section name="Describing Waterfall Model" id="{E34A23AD-BCCC-4640-A949-49F0C12E85DE}">
          <p14:sldIdLst>
            <p14:sldId id="2571"/>
            <p14:sldId id="2572"/>
            <p14:sldId id="2573"/>
            <p14:sldId id="2574"/>
            <p14:sldId id="2582"/>
            <p14:sldId id="2583"/>
          </p14:sldIdLst>
        </p14:section>
        <p14:section name="Waterfall or Agile Approach" id="{DF6CB1F0-B617-4A4C-BB46-97594912FE7E}">
          <p14:sldIdLst>
            <p14:sldId id="2575"/>
            <p14:sldId id="2576"/>
            <p14:sldId id="2577"/>
            <p14:sldId id="2578"/>
            <p14:sldId id="2584"/>
          </p14:sldIdLst>
        </p14:section>
        <p14:section name="Conclusion" id="{B14C0E7B-34AF-41F2-BE09-5AE94668B51C}">
          <p14:sldIdLst>
            <p14:sldId id="2579"/>
            <p14:sldId id="2581"/>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42" d="100"/>
          <a:sy n="142" d="100"/>
        </p:scale>
        <p:origin x="948" y="34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E4583E-B199-47A8-BDC7-9C2A52B998B8}" type="doc">
      <dgm:prSet loTypeId="urn:microsoft.com/office/officeart/2016/7/layout/VerticalDownArrowProcess" loCatId="process" qsTypeId="urn:microsoft.com/office/officeart/2005/8/quickstyle/simple1" qsCatId="simple" csTypeId="urn:microsoft.com/office/officeart/2005/8/colors/accent1_2" csCatId="accent1"/>
      <dgm:spPr/>
      <dgm:t>
        <a:bodyPr/>
        <a:lstStyle/>
        <a:p>
          <a:endParaRPr lang="en-US"/>
        </a:p>
      </dgm:t>
    </dgm:pt>
    <dgm:pt modelId="{255D6968-0AA9-4C99-B338-C458373842BE}">
      <dgm:prSet/>
      <dgm:spPr/>
      <dgm:t>
        <a:bodyPr/>
        <a:lstStyle/>
        <a:p>
          <a:r>
            <a:rPr lang="en-US"/>
            <a:t>In the beginning:</a:t>
          </a:r>
        </a:p>
      </dgm:t>
    </dgm:pt>
    <dgm:pt modelId="{4AF32733-B444-44C5-A381-51C39C9BF54D}" type="parTrans" cxnId="{0102AEDC-1E0F-4A63-93C0-6C36D8151AD7}">
      <dgm:prSet/>
      <dgm:spPr/>
      <dgm:t>
        <a:bodyPr/>
        <a:lstStyle/>
        <a:p>
          <a:endParaRPr lang="en-US"/>
        </a:p>
      </dgm:t>
    </dgm:pt>
    <dgm:pt modelId="{7B1C85C1-CF64-4FBD-B472-F17431368B40}" type="sibTrans" cxnId="{0102AEDC-1E0F-4A63-93C0-6C36D8151AD7}">
      <dgm:prSet/>
      <dgm:spPr/>
      <dgm:t>
        <a:bodyPr/>
        <a:lstStyle/>
        <a:p>
          <a:endParaRPr lang="en-US"/>
        </a:p>
      </dgm:t>
    </dgm:pt>
    <dgm:pt modelId="{2C1F43FA-8B1B-46D7-B81C-DBF0B49CAF01}">
      <dgm:prSet/>
      <dgm:spPr/>
      <dgm:t>
        <a:bodyPr/>
        <a:lstStyle/>
        <a:p>
          <a:r>
            <a:rPr lang="en-US" dirty="0"/>
            <a:t>The project was well defined and could have followed a waterfall structure. </a:t>
          </a:r>
        </a:p>
      </dgm:t>
    </dgm:pt>
    <dgm:pt modelId="{00D19253-6FC7-457B-8149-FDA9853829D8}" type="parTrans" cxnId="{29D1152D-60EC-45BB-A3E1-8464CEF6E733}">
      <dgm:prSet/>
      <dgm:spPr/>
      <dgm:t>
        <a:bodyPr/>
        <a:lstStyle/>
        <a:p>
          <a:endParaRPr lang="en-US"/>
        </a:p>
      </dgm:t>
    </dgm:pt>
    <dgm:pt modelId="{F1BB4606-F17D-406B-BD81-9D24DA1EBEBE}" type="sibTrans" cxnId="{29D1152D-60EC-45BB-A3E1-8464CEF6E733}">
      <dgm:prSet/>
      <dgm:spPr/>
      <dgm:t>
        <a:bodyPr/>
        <a:lstStyle/>
        <a:p>
          <a:endParaRPr lang="en-US"/>
        </a:p>
      </dgm:t>
    </dgm:pt>
    <dgm:pt modelId="{7566FD8A-5411-4E9F-8F06-C56762EB5BE0}">
      <dgm:prSet/>
      <dgm:spPr/>
      <dgm:t>
        <a:bodyPr/>
        <a:lstStyle/>
        <a:p>
          <a:r>
            <a:rPr lang="en-US"/>
            <a:t>Make a travel website</a:t>
          </a:r>
        </a:p>
      </dgm:t>
    </dgm:pt>
    <dgm:pt modelId="{9950719D-774A-434E-A65F-0D3588AFDD10}" type="parTrans" cxnId="{288C001A-BBF0-46F9-A1AB-42F8322593F9}">
      <dgm:prSet/>
      <dgm:spPr/>
      <dgm:t>
        <a:bodyPr/>
        <a:lstStyle/>
        <a:p>
          <a:endParaRPr lang="en-US"/>
        </a:p>
      </dgm:t>
    </dgm:pt>
    <dgm:pt modelId="{9CC8E161-7FBA-41A7-AA25-640531DF6B6E}" type="sibTrans" cxnId="{288C001A-BBF0-46F9-A1AB-42F8322593F9}">
      <dgm:prSet/>
      <dgm:spPr/>
      <dgm:t>
        <a:bodyPr/>
        <a:lstStyle/>
        <a:p>
          <a:endParaRPr lang="en-US"/>
        </a:p>
      </dgm:t>
    </dgm:pt>
    <dgm:pt modelId="{8B020919-D45F-41E2-865A-5FCE87D61C7C}">
      <dgm:prSet/>
      <dgm:spPr/>
      <dgm:t>
        <a:bodyPr/>
        <a:lstStyle/>
        <a:p>
          <a:r>
            <a:rPr lang="en-US"/>
            <a:t>Based on user interest</a:t>
          </a:r>
        </a:p>
      </dgm:t>
    </dgm:pt>
    <dgm:pt modelId="{92D1D212-3E4F-4A77-9966-F4F374CB4632}" type="parTrans" cxnId="{CBFE07DC-5196-4E0F-83B2-E5F23C9532EF}">
      <dgm:prSet/>
      <dgm:spPr/>
      <dgm:t>
        <a:bodyPr/>
        <a:lstStyle/>
        <a:p>
          <a:endParaRPr lang="en-US"/>
        </a:p>
      </dgm:t>
    </dgm:pt>
    <dgm:pt modelId="{B3281607-99DA-49A9-B9B5-F6014613BB13}" type="sibTrans" cxnId="{CBFE07DC-5196-4E0F-83B2-E5F23C9532EF}">
      <dgm:prSet/>
      <dgm:spPr/>
      <dgm:t>
        <a:bodyPr/>
        <a:lstStyle/>
        <a:p>
          <a:endParaRPr lang="en-US"/>
        </a:p>
      </dgm:t>
    </dgm:pt>
    <dgm:pt modelId="{E1FCCE2F-6010-4F52-AC13-5E338A411C1F}">
      <dgm:prSet/>
      <dgm:spPr/>
      <dgm:t>
        <a:bodyPr/>
        <a:lstStyle/>
        <a:p>
          <a:r>
            <a:rPr lang="en-US" dirty="0"/>
            <a:t>With a budget tool</a:t>
          </a:r>
        </a:p>
      </dgm:t>
    </dgm:pt>
    <dgm:pt modelId="{C47DBC2B-B99C-4F45-9836-CF1A056B8F37}" type="parTrans" cxnId="{138E5941-4B94-4BEE-A35F-28A43734B54D}">
      <dgm:prSet/>
      <dgm:spPr/>
      <dgm:t>
        <a:bodyPr/>
        <a:lstStyle/>
        <a:p>
          <a:endParaRPr lang="en-US"/>
        </a:p>
      </dgm:t>
    </dgm:pt>
    <dgm:pt modelId="{F56448B8-7E6E-4416-80B5-2DA6BC0C9558}" type="sibTrans" cxnId="{138E5941-4B94-4BEE-A35F-28A43734B54D}">
      <dgm:prSet/>
      <dgm:spPr/>
      <dgm:t>
        <a:bodyPr/>
        <a:lstStyle/>
        <a:p>
          <a:endParaRPr lang="en-US"/>
        </a:p>
      </dgm:t>
    </dgm:pt>
    <dgm:pt modelId="{7ABED84F-DD3F-40C2-8FC8-DF5F04EC423D}">
      <dgm:prSet/>
      <dgm:spPr/>
      <dgm:t>
        <a:bodyPr/>
        <a:lstStyle/>
        <a:p>
          <a:r>
            <a:rPr lang="en-US"/>
            <a:t>User accounts that can save essential information</a:t>
          </a:r>
        </a:p>
      </dgm:t>
    </dgm:pt>
    <dgm:pt modelId="{1DC4F09A-ABF1-4A8A-8AA4-7EFD87646458}" type="parTrans" cxnId="{36AFCB14-414C-44BD-BC3D-468E758E97AB}">
      <dgm:prSet/>
      <dgm:spPr/>
      <dgm:t>
        <a:bodyPr/>
        <a:lstStyle/>
        <a:p>
          <a:endParaRPr lang="en-US"/>
        </a:p>
      </dgm:t>
    </dgm:pt>
    <dgm:pt modelId="{31880512-9FEB-4534-A90D-FA70040BAF58}" type="sibTrans" cxnId="{36AFCB14-414C-44BD-BC3D-468E758E97AB}">
      <dgm:prSet/>
      <dgm:spPr/>
      <dgm:t>
        <a:bodyPr/>
        <a:lstStyle/>
        <a:p>
          <a:endParaRPr lang="en-US"/>
        </a:p>
      </dgm:t>
    </dgm:pt>
    <dgm:pt modelId="{C1A2E2B9-04A4-4FD7-8E68-E0D7768EC9F1}">
      <dgm:prSet/>
      <dgm:spPr/>
      <dgm:t>
        <a:bodyPr/>
        <a:lstStyle/>
        <a:p>
          <a:r>
            <a:rPr lang="en-US"/>
            <a:t>Filters vacations based off the budget and interests determined by the user.</a:t>
          </a:r>
        </a:p>
      </dgm:t>
    </dgm:pt>
    <dgm:pt modelId="{E7276A1F-C119-4DD6-80D2-771CF1A0C547}" type="parTrans" cxnId="{359E0553-3C59-4086-92AF-ADA273A71B70}">
      <dgm:prSet/>
      <dgm:spPr/>
      <dgm:t>
        <a:bodyPr/>
        <a:lstStyle/>
        <a:p>
          <a:endParaRPr lang="en-US"/>
        </a:p>
      </dgm:t>
    </dgm:pt>
    <dgm:pt modelId="{0D760590-30E7-4200-81AD-9B081EF79B53}" type="sibTrans" cxnId="{359E0553-3C59-4086-92AF-ADA273A71B70}">
      <dgm:prSet/>
      <dgm:spPr/>
      <dgm:t>
        <a:bodyPr/>
        <a:lstStyle/>
        <a:p>
          <a:endParaRPr lang="en-US"/>
        </a:p>
      </dgm:t>
    </dgm:pt>
    <dgm:pt modelId="{A36F7130-8450-4908-B5DA-99B5AB3597CF}" type="pres">
      <dgm:prSet presAssocID="{D9E4583E-B199-47A8-BDC7-9C2A52B998B8}" presName="Name0" presStyleCnt="0">
        <dgm:presLayoutVars>
          <dgm:dir/>
          <dgm:animLvl val="lvl"/>
          <dgm:resizeHandles val="exact"/>
        </dgm:presLayoutVars>
      </dgm:prSet>
      <dgm:spPr/>
    </dgm:pt>
    <dgm:pt modelId="{644E8CB0-C88A-499F-9E71-735223D175EE}" type="pres">
      <dgm:prSet presAssocID="{2C1F43FA-8B1B-46D7-B81C-DBF0B49CAF01}" presName="boxAndChildren" presStyleCnt="0"/>
      <dgm:spPr/>
    </dgm:pt>
    <dgm:pt modelId="{3A6ABE03-B04E-428D-9D95-2A173603754C}" type="pres">
      <dgm:prSet presAssocID="{2C1F43FA-8B1B-46D7-B81C-DBF0B49CAF01}" presName="parentTextBox" presStyleLbl="alignNode1" presStyleIdx="0" presStyleCnt="2"/>
      <dgm:spPr/>
    </dgm:pt>
    <dgm:pt modelId="{77D1B90F-4718-4631-8E58-FFB0FD55CF43}" type="pres">
      <dgm:prSet presAssocID="{2C1F43FA-8B1B-46D7-B81C-DBF0B49CAF01}" presName="descendantBox" presStyleLbl="bgAccFollowNode1" presStyleIdx="0" presStyleCnt="2"/>
      <dgm:spPr/>
    </dgm:pt>
    <dgm:pt modelId="{A24E2313-A99B-4D87-93BE-F00A0D2E0806}" type="pres">
      <dgm:prSet presAssocID="{7B1C85C1-CF64-4FBD-B472-F17431368B40}" presName="sp" presStyleCnt="0"/>
      <dgm:spPr/>
    </dgm:pt>
    <dgm:pt modelId="{AD593FA9-F8E3-49B7-B8C2-166CF6590BBE}" type="pres">
      <dgm:prSet presAssocID="{255D6968-0AA9-4C99-B338-C458373842BE}" presName="arrowAndChildren" presStyleCnt="0"/>
      <dgm:spPr/>
    </dgm:pt>
    <dgm:pt modelId="{51DBBF39-6478-4F27-9D3D-41FBFE654C05}" type="pres">
      <dgm:prSet presAssocID="{255D6968-0AA9-4C99-B338-C458373842BE}" presName="parentTextArrow" presStyleLbl="node1" presStyleIdx="0" presStyleCnt="1"/>
      <dgm:spPr/>
    </dgm:pt>
    <dgm:pt modelId="{9593DD7E-F0B4-4FF3-B85D-672B6E0C4811}" type="pres">
      <dgm:prSet presAssocID="{255D6968-0AA9-4C99-B338-C458373842BE}" presName="arrow" presStyleLbl="alignNode1" presStyleIdx="1" presStyleCnt="2"/>
      <dgm:spPr/>
    </dgm:pt>
    <dgm:pt modelId="{B0244CEC-0387-4C08-A5C0-1AC886246036}" type="pres">
      <dgm:prSet presAssocID="{255D6968-0AA9-4C99-B338-C458373842BE}" presName="descendantArrow" presStyleLbl="bgAccFollowNode1" presStyleIdx="1" presStyleCnt="2"/>
      <dgm:spPr/>
    </dgm:pt>
  </dgm:ptLst>
  <dgm:cxnLst>
    <dgm:cxn modelId="{36AFCB14-414C-44BD-BC3D-468E758E97AB}" srcId="{2C1F43FA-8B1B-46D7-B81C-DBF0B49CAF01}" destId="{7ABED84F-DD3F-40C2-8FC8-DF5F04EC423D}" srcOrd="3" destOrd="0" parTransId="{1DC4F09A-ABF1-4A8A-8AA4-7EFD87646458}" sibTransId="{31880512-9FEB-4534-A90D-FA70040BAF58}"/>
    <dgm:cxn modelId="{288C001A-BBF0-46F9-A1AB-42F8322593F9}" srcId="{2C1F43FA-8B1B-46D7-B81C-DBF0B49CAF01}" destId="{7566FD8A-5411-4E9F-8F06-C56762EB5BE0}" srcOrd="0" destOrd="0" parTransId="{9950719D-774A-434E-A65F-0D3588AFDD10}" sibTransId="{9CC8E161-7FBA-41A7-AA25-640531DF6B6E}"/>
    <dgm:cxn modelId="{29D1152D-60EC-45BB-A3E1-8464CEF6E733}" srcId="{D9E4583E-B199-47A8-BDC7-9C2A52B998B8}" destId="{2C1F43FA-8B1B-46D7-B81C-DBF0B49CAF01}" srcOrd="1" destOrd="0" parTransId="{00D19253-6FC7-457B-8149-FDA9853829D8}" sibTransId="{F1BB4606-F17D-406B-BD81-9D24DA1EBEBE}"/>
    <dgm:cxn modelId="{138E5941-4B94-4BEE-A35F-28A43734B54D}" srcId="{2C1F43FA-8B1B-46D7-B81C-DBF0B49CAF01}" destId="{E1FCCE2F-6010-4F52-AC13-5E338A411C1F}" srcOrd="2" destOrd="0" parTransId="{C47DBC2B-B99C-4F45-9836-CF1A056B8F37}" sibTransId="{F56448B8-7E6E-4416-80B5-2DA6BC0C9558}"/>
    <dgm:cxn modelId="{1DA34F67-C45A-47B0-B495-0392903880FE}" type="presOf" srcId="{7566FD8A-5411-4E9F-8F06-C56762EB5BE0}" destId="{77D1B90F-4718-4631-8E58-FFB0FD55CF43}" srcOrd="0" destOrd="0" presId="urn:microsoft.com/office/officeart/2016/7/layout/VerticalDownArrowProcess"/>
    <dgm:cxn modelId="{59558A6F-057D-449E-81FE-EDD630190C47}" type="presOf" srcId="{C1A2E2B9-04A4-4FD7-8E68-E0D7768EC9F1}" destId="{77D1B90F-4718-4631-8E58-FFB0FD55CF43}" srcOrd="0" destOrd="4" presId="urn:microsoft.com/office/officeart/2016/7/layout/VerticalDownArrowProcess"/>
    <dgm:cxn modelId="{359E0553-3C59-4086-92AF-ADA273A71B70}" srcId="{2C1F43FA-8B1B-46D7-B81C-DBF0B49CAF01}" destId="{C1A2E2B9-04A4-4FD7-8E68-E0D7768EC9F1}" srcOrd="4" destOrd="0" parTransId="{E7276A1F-C119-4DD6-80D2-771CF1A0C547}" sibTransId="{0D760590-30E7-4200-81AD-9B081EF79B53}"/>
    <dgm:cxn modelId="{DB856A76-0791-4442-B529-E001DCDD4191}" type="presOf" srcId="{8B020919-D45F-41E2-865A-5FCE87D61C7C}" destId="{77D1B90F-4718-4631-8E58-FFB0FD55CF43}" srcOrd="0" destOrd="1" presId="urn:microsoft.com/office/officeart/2016/7/layout/VerticalDownArrowProcess"/>
    <dgm:cxn modelId="{5246487A-E066-4ECD-9F81-3CAC0D53118C}" type="presOf" srcId="{7ABED84F-DD3F-40C2-8FC8-DF5F04EC423D}" destId="{77D1B90F-4718-4631-8E58-FFB0FD55CF43}" srcOrd="0" destOrd="3" presId="urn:microsoft.com/office/officeart/2016/7/layout/VerticalDownArrowProcess"/>
    <dgm:cxn modelId="{65DF5D96-CBF8-43F8-AFFD-06C73D87006C}" type="presOf" srcId="{D9E4583E-B199-47A8-BDC7-9C2A52B998B8}" destId="{A36F7130-8450-4908-B5DA-99B5AB3597CF}" srcOrd="0" destOrd="0" presId="urn:microsoft.com/office/officeart/2016/7/layout/VerticalDownArrowProcess"/>
    <dgm:cxn modelId="{7A8FED9B-5262-4B9D-8459-C4D4A62DF78C}" type="presOf" srcId="{2C1F43FA-8B1B-46D7-B81C-DBF0B49CAF01}" destId="{3A6ABE03-B04E-428D-9D95-2A173603754C}" srcOrd="0" destOrd="0" presId="urn:microsoft.com/office/officeart/2016/7/layout/VerticalDownArrowProcess"/>
    <dgm:cxn modelId="{58904DDB-4E1E-4EB2-BD1A-CBB4733E600E}" type="presOf" srcId="{255D6968-0AA9-4C99-B338-C458373842BE}" destId="{9593DD7E-F0B4-4FF3-B85D-672B6E0C4811}" srcOrd="1" destOrd="0" presId="urn:microsoft.com/office/officeart/2016/7/layout/VerticalDownArrowProcess"/>
    <dgm:cxn modelId="{CBFE07DC-5196-4E0F-83B2-E5F23C9532EF}" srcId="{2C1F43FA-8B1B-46D7-B81C-DBF0B49CAF01}" destId="{8B020919-D45F-41E2-865A-5FCE87D61C7C}" srcOrd="1" destOrd="0" parTransId="{92D1D212-3E4F-4A77-9966-F4F374CB4632}" sibTransId="{B3281607-99DA-49A9-B9B5-F6014613BB13}"/>
    <dgm:cxn modelId="{0102AEDC-1E0F-4A63-93C0-6C36D8151AD7}" srcId="{D9E4583E-B199-47A8-BDC7-9C2A52B998B8}" destId="{255D6968-0AA9-4C99-B338-C458373842BE}" srcOrd="0" destOrd="0" parTransId="{4AF32733-B444-44C5-A381-51C39C9BF54D}" sibTransId="{7B1C85C1-CF64-4FBD-B472-F17431368B40}"/>
    <dgm:cxn modelId="{8ED643FB-D6DE-4C98-B269-681729C7E307}" type="presOf" srcId="{E1FCCE2F-6010-4F52-AC13-5E338A411C1F}" destId="{77D1B90F-4718-4631-8E58-FFB0FD55CF43}" srcOrd="0" destOrd="2" presId="urn:microsoft.com/office/officeart/2016/7/layout/VerticalDownArrowProcess"/>
    <dgm:cxn modelId="{7F4A90FB-0C18-4842-BA6A-960D3FA844AA}" type="presOf" srcId="{255D6968-0AA9-4C99-B338-C458373842BE}" destId="{51DBBF39-6478-4F27-9D3D-41FBFE654C05}" srcOrd="0" destOrd="0" presId="urn:microsoft.com/office/officeart/2016/7/layout/VerticalDownArrowProcess"/>
    <dgm:cxn modelId="{EF7E9AF9-FD58-4391-9D23-2E5A19B3B7DC}" type="presParOf" srcId="{A36F7130-8450-4908-B5DA-99B5AB3597CF}" destId="{644E8CB0-C88A-499F-9E71-735223D175EE}" srcOrd="0" destOrd="0" presId="urn:microsoft.com/office/officeart/2016/7/layout/VerticalDownArrowProcess"/>
    <dgm:cxn modelId="{19CA7591-F121-4C98-AD7A-ADCFD70C756C}" type="presParOf" srcId="{644E8CB0-C88A-499F-9E71-735223D175EE}" destId="{3A6ABE03-B04E-428D-9D95-2A173603754C}" srcOrd="0" destOrd="0" presId="urn:microsoft.com/office/officeart/2016/7/layout/VerticalDownArrowProcess"/>
    <dgm:cxn modelId="{18F2233C-634E-4A66-8431-D53EB617F3BB}" type="presParOf" srcId="{644E8CB0-C88A-499F-9E71-735223D175EE}" destId="{77D1B90F-4718-4631-8E58-FFB0FD55CF43}" srcOrd="1" destOrd="0" presId="urn:microsoft.com/office/officeart/2016/7/layout/VerticalDownArrowProcess"/>
    <dgm:cxn modelId="{A4AC9CC2-F76F-4DA7-A5C1-CEB10A60B931}" type="presParOf" srcId="{A36F7130-8450-4908-B5DA-99B5AB3597CF}" destId="{A24E2313-A99B-4D87-93BE-F00A0D2E0806}" srcOrd="1" destOrd="0" presId="urn:microsoft.com/office/officeart/2016/7/layout/VerticalDownArrowProcess"/>
    <dgm:cxn modelId="{639713A9-CE47-47F2-AA1C-083814F3368E}" type="presParOf" srcId="{A36F7130-8450-4908-B5DA-99B5AB3597CF}" destId="{AD593FA9-F8E3-49B7-B8C2-166CF6590BBE}" srcOrd="2" destOrd="0" presId="urn:microsoft.com/office/officeart/2016/7/layout/VerticalDownArrowProcess"/>
    <dgm:cxn modelId="{0F295C93-D17D-4C64-B795-416C09A66A93}" type="presParOf" srcId="{AD593FA9-F8E3-49B7-B8C2-166CF6590BBE}" destId="{51DBBF39-6478-4F27-9D3D-41FBFE654C05}" srcOrd="0" destOrd="0" presId="urn:microsoft.com/office/officeart/2016/7/layout/VerticalDownArrowProcess"/>
    <dgm:cxn modelId="{0C0586D6-997F-4B30-8AF8-5B0ABE1122CB}" type="presParOf" srcId="{AD593FA9-F8E3-49B7-B8C2-166CF6590BBE}" destId="{9593DD7E-F0B4-4FF3-B85D-672B6E0C4811}" srcOrd="1" destOrd="0" presId="urn:microsoft.com/office/officeart/2016/7/layout/VerticalDownArrowProcess"/>
    <dgm:cxn modelId="{C5B567A7-1B11-4081-BA3C-EF5E15E059F9}" type="presParOf" srcId="{AD593FA9-F8E3-49B7-B8C2-166CF6590BBE}" destId="{B0244CEC-0387-4C08-A5C0-1AC886246036}" srcOrd="2" destOrd="0" presId="urn:microsoft.com/office/officeart/2016/7/layout/VerticalDown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88B041E-3B29-49D5-AC93-E3F2BC37DF8D}"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5B829E2C-8E95-476B-BBF5-A7CEE9B6DDEB}">
      <dgm:prSet/>
      <dgm:spPr/>
      <dgm:t>
        <a:bodyPr/>
        <a:lstStyle/>
        <a:p>
          <a:pPr>
            <a:lnSpc>
              <a:spcPct val="100000"/>
            </a:lnSpc>
            <a:defRPr b="1"/>
          </a:pPr>
          <a:r>
            <a:rPr lang="en-US"/>
            <a:t>Agile Methodology</a:t>
          </a:r>
        </a:p>
      </dgm:t>
    </dgm:pt>
    <dgm:pt modelId="{C148A9BC-ACEC-4768-9BB3-292F644AB702}" type="parTrans" cxnId="{7B0E22C0-02C9-4AD5-BA45-4995DD9F002A}">
      <dgm:prSet/>
      <dgm:spPr/>
      <dgm:t>
        <a:bodyPr/>
        <a:lstStyle/>
        <a:p>
          <a:endParaRPr lang="en-US"/>
        </a:p>
      </dgm:t>
    </dgm:pt>
    <dgm:pt modelId="{365EE611-70B8-43FB-826F-AFAAC0E472D2}" type="sibTrans" cxnId="{7B0E22C0-02C9-4AD5-BA45-4995DD9F002A}">
      <dgm:prSet/>
      <dgm:spPr/>
      <dgm:t>
        <a:bodyPr/>
        <a:lstStyle/>
        <a:p>
          <a:pPr>
            <a:lnSpc>
              <a:spcPct val="100000"/>
            </a:lnSpc>
            <a:defRPr b="1"/>
          </a:pPr>
          <a:endParaRPr lang="en-US"/>
        </a:p>
      </dgm:t>
    </dgm:pt>
    <dgm:pt modelId="{60A8B755-A733-43F1-A486-FDB400320183}">
      <dgm:prSet/>
      <dgm:spPr/>
      <dgm:t>
        <a:bodyPr/>
        <a:lstStyle/>
        <a:p>
          <a:pPr>
            <a:lnSpc>
              <a:spcPct val="100000"/>
            </a:lnSpc>
          </a:pPr>
          <a:r>
            <a:rPr lang="en-US"/>
            <a:t>Agile is adaptive and promotes flexibility, allowing teams to respond quickly to changes and customer feedback throughout the project.</a:t>
          </a:r>
        </a:p>
      </dgm:t>
    </dgm:pt>
    <dgm:pt modelId="{EF792C55-7CDF-44F1-8986-2668542E92CC}" type="parTrans" cxnId="{33027708-8073-44B4-89CB-501460F78893}">
      <dgm:prSet/>
      <dgm:spPr/>
      <dgm:t>
        <a:bodyPr/>
        <a:lstStyle/>
        <a:p>
          <a:endParaRPr lang="en-US"/>
        </a:p>
      </dgm:t>
    </dgm:pt>
    <dgm:pt modelId="{286C5AE6-DDD9-4ED3-BBF6-8129B88A8595}" type="sibTrans" cxnId="{33027708-8073-44B4-89CB-501460F78893}">
      <dgm:prSet/>
      <dgm:spPr/>
      <dgm:t>
        <a:bodyPr/>
        <a:lstStyle/>
        <a:p>
          <a:endParaRPr lang="en-US"/>
        </a:p>
      </dgm:t>
    </dgm:pt>
    <dgm:pt modelId="{6E6CA3E9-9A4B-4250-AFCA-9DFE66E685C3}">
      <dgm:prSet/>
      <dgm:spPr/>
      <dgm:t>
        <a:bodyPr/>
        <a:lstStyle/>
        <a:p>
          <a:pPr>
            <a:lnSpc>
              <a:spcPct val="100000"/>
            </a:lnSpc>
            <a:defRPr b="1"/>
          </a:pPr>
          <a:r>
            <a:rPr lang="en-US"/>
            <a:t>Waterfall Methodology</a:t>
          </a:r>
        </a:p>
      </dgm:t>
    </dgm:pt>
    <dgm:pt modelId="{13E46BDB-10A2-4A09-B3EC-E097A5172C3B}" type="parTrans" cxnId="{71DC1DAD-BB42-456B-B28E-5FA141B0CEE8}">
      <dgm:prSet/>
      <dgm:spPr/>
      <dgm:t>
        <a:bodyPr/>
        <a:lstStyle/>
        <a:p>
          <a:endParaRPr lang="en-US"/>
        </a:p>
      </dgm:t>
    </dgm:pt>
    <dgm:pt modelId="{4B20B1E4-9943-44A8-88C1-C7B68E8D1C68}" type="sibTrans" cxnId="{71DC1DAD-BB42-456B-B28E-5FA141B0CEE8}">
      <dgm:prSet/>
      <dgm:spPr/>
      <dgm:t>
        <a:bodyPr/>
        <a:lstStyle/>
        <a:p>
          <a:pPr>
            <a:lnSpc>
              <a:spcPct val="100000"/>
            </a:lnSpc>
            <a:defRPr b="1"/>
          </a:pPr>
          <a:endParaRPr lang="en-US"/>
        </a:p>
      </dgm:t>
    </dgm:pt>
    <dgm:pt modelId="{337EC8AA-62AA-4ECE-AAA8-DE2BD917C8A2}">
      <dgm:prSet/>
      <dgm:spPr/>
      <dgm:t>
        <a:bodyPr/>
        <a:lstStyle/>
        <a:p>
          <a:pPr>
            <a:lnSpc>
              <a:spcPct val="100000"/>
            </a:lnSpc>
          </a:pPr>
          <a:r>
            <a:rPr lang="en-US"/>
            <a:t>Waterfall is a linear approach that emphasizes thorough planning and documentation, making it suitable for projects with well-defined requirements.</a:t>
          </a:r>
        </a:p>
      </dgm:t>
    </dgm:pt>
    <dgm:pt modelId="{987489F7-BC1A-423D-AAEA-44F40842ECCE}" type="parTrans" cxnId="{A9A34276-E19D-4BF0-B969-7A9860BE8510}">
      <dgm:prSet/>
      <dgm:spPr/>
      <dgm:t>
        <a:bodyPr/>
        <a:lstStyle/>
        <a:p>
          <a:endParaRPr lang="en-US"/>
        </a:p>
      </dgm:t>
    </dgm:pt>
    <dgm:pt modelId="{5F0D1492-C0F0-45F6-9A60-125D5FF7F0B0}" type="sibTrans" cxnId="{A9A34276-E19D-4BF0-B969-7A9860BE8510}">
      <dgm:prSet/>
      <dgm:spPr/>
      <dgm:t>
        <a:bodyPr/>
        <a:lstStyle/>
        <a:p>
          <a:endParaRPr lang="en-US"/>
        </a:p>
      </dgm:t>
    </dgm:pt>
    <dgm:pt modelId="{836071D5-D9DC-467A-B5AC-5B82937FDE74}">
      <dgm:prSet/>
      <dgm:spPr/>
      <dgm:t>
        <a:bodyPr/>
        <a:lstStyle/>
        <a:p>
          <a:pPr>
            <a:lnSpc>
              <a:spcPct val="100000"/>
            </a:lnSpc>
            <a:defRPr b="1"/>
          </a:pPr>
          <a:r>
            <a:rPr lang="en-US"/>
            <a:t>Choosing the Right Approach</a:t>
          </a:r>
        </a:p>
      </dgm:t>
    </dgm:pt>
    <dgm:pt modelId="{DAA18423-D7F8-450E-9C90-7CCFC8D07814}" type="parTrans" cxnId="{567DBEF8-9874-4B24-AC2E-8C5DC21D37CE}">
      <dgm:prSet/>
      <dgm:spPr/>
      <dgm:t>
        <a:bodyPr/>
        <a:lstStyle/>
        <a:p>
          <a:endParaRPr lang="en-US"/>
        </a:p>
      </dgm:t>
    </dgm:pt>
    <dgm:pt modelId="{4D5C442B-3F28-48C8-8586-76D84A8D9D25}" type="sibTrans" cxnId="{567DBEF8-9874-4B24-AC2E-8C5DC21D37CE}">
      <dgm:prSet/>
      <dgm:spPr/>
      <dgm:t>
        <a:bodyPr/>
        <a:lstStyle/>
        <a:p>
          <a:endParaRPr lang="en-US"/>
        </a:p>
      </dgm:t>
    </dgm:pt>
    <dgm:pt modelId="{D7D798C0-A2E8-4C4D-900F-DD610F729B2C}">
      <dgm:prSet/>
      <dgm:spPr/>
      <dgm:t>
        <a:bodyPr/>
        <a:lstStyle/>
        <a:p>
          <a:pPr>
            <a:lnSpc>
              <a:spcPct val="100000"/>
            </a:lnSpc>
          </a:pPr>
          <a:r>
            <a:rPr lang="en-US"/>
            <a:t>Understanding the strengths and challenges of both methodologies helps teams select the best approach, ensuring project success tailored to their needs.</a:t>
          </a:r>
        </a:p>
      </dgm:t>
    </dgm:pt>
    <dgm:pt modelId="{E38E4791-852F-49EA-BD80-8F26A6378724}" type="parTrans" cxnId="{BBB3F9FE-6FB5-4A45-8702-86AD25334562}">
      <dgm:prSet/>
      <dgm:spPr/>
      <dgm:t>
        <a:bodyPr/>
        <a:lstStyle/>
        <a:p>
          <a:endParaRPr lang="en-US"/>
        </a:p>
      </dgm:t>
    </dgm:pt>
    <dgm:pt modelId="{5A0FC40E-AD2A-4E7E-B3F4-671E44A92C96}" type="sibTrans" cxnId="{BBB3F9FE-6FB5-4A45-8702-86AD25334562}">
      <dgm:prSet/>
      <dgm:spPr/>
      <dgm:t>
        <a:bodyPr/>
        <a:lstStyle/>
        <a:p>
          <a:endParaRPr lang="en-US"/>
        </a:p>
      </dgm:t>
    </dgm:pt>
    <dgm:pt modelId="{58A99203-70E4-404A-99D0-80855EBA0F25}" type="pres">
      <dgm:prSet presAssocID="{388B041E-3B29-49D5-AC93-E3F2BC37DF8D}" presName="Name0" presStyleCnt="0">
        <dgm:presLayoutVars>
          <dgm:dir/>
          <dgm:resizeHandles val="exact"/>
        </dgm:presLayoutVars>
      </dgm:prSet>
      <dgm:spPr/>
    </dgm:pt>
    <dgm:pt modelId="{CA2157FF-BB55-480F-A96C-EBE1ED2169C4}" type="pres">
      <dgm:prSet presAssocID="{5B829E2C-8E95-476B-BBF5-A7CEE9B6DDEB}" presName="compNode" presStyleCnt="0"/>
      <dgm:spPr/>
    </dgm:pt>
    <dgm:pt modelId="{2AF12F04-896E-4C89-9087-6839C9719D5B}" type="pres">
      <dgm:prSet presAssocID="{5B829E2C-8E95-476B-BBF5-A7CEE9B6DDEB}" presName="pictRect" presStyleLbl="revTx" presStyleIdx="0" presStyleCnt="6">
        <dgm:presLayoutVars>
          <dgm:chMax val="0"/>
          <dgm:bulletEnabled/>
        </dgm:presLayoutVars>
      </dgm:prSet>
      <dgm:spPr/>
    </dgm:pt>
    <dgm:pt modelId="{87C9B9F5-EA69-4751-BB91-F5B74D514DE2}" type="pres">
      <dgm:prSet presAssocID="{5B829E2C-8E95-476B-BBF5-A7CEE9B6DDEB}" presName="textRect" presStyleLbl="revTx" presStyleIdx="1" presStyleCnt="6">
        <dgm:presLayoutVars>
          <dgm:bulletEnabled/>
        </dgm:presLayoutVars>
      </dgm:prSet>
      <dgm:spPr/>
    </dgm:pt>
    <dgm:pt modelId="{143B3004-3DE3-41F5-87A7-51C6AC00395F}" type="pres">
      <dgm:prSet presAssocID="{365EE611-70B8-43FB-826F-AFAAC0E472D2}" presName="sibTrans" presStyleLbl="sibTrans2D1" presStyleIdx="0" presStyleCnt="0"/>
      <dgm:spPr/>
    </dgm:pt>
    <dgm:pt modelId="{75060DE2-E971-4AB3-84AD-1595615C1D77}" type="pres">
      <dgm:prSet presAssocID="{6E6CA3E9-9A4B-4250-AFCA-9DFE66E685C3}" presName="compNode" presStyleCnt="0"/>
      <dgm:spPr/>
    </dgm:pt>
    <dgm:pt modelId="{E02C3364-CD0C-41C4-AD1C-8FB3F32C30FF}" type="pres">
      <dgm:prSet presAssocID="{6E6CA3E9-9A4B-4250-AFCA-9DFE66E685C3}" presName="pictRect" presStyleLbl="revTx" presStyleIdx="2" presStyleCnt="6">
        <dgm:presLayoutVars>
          <dgm:chMax val="0"/>
          <dgm:bulletEnabled/>
        </dgm:presLayoutVars>
      </dgm:prSet>
      <dgm:spPr/>
    </dgm:pt>
    <dgm:pt modelId="{74A6278B-77E3-44E1-BC11-9EC60DB1AA8C}" type="pres">
      <dgm:prSet presAssocID="{6E6CA3E9-9A4B-4250-AFCA-9DFE66E685C3}" presName="textRect" presStyleLbl="revTx" presStyleIdx="3" presStyleCnt="6">
        <dgm:presLayoutVars>
          <dgm:bulletEnabled/>
        </dgm:presLayoutVars>
      </dgm:prSet>
      <dgm:spPr/>
    </dgm:pt>
    <dgm:pt modelId="{9C2D2B73-99D4-412F-AA9E-0C3F41A145A0}" type="pres">
      <dgm:prSet presAssocID="{4B20B1E4-9943-44A8-88C1-C7B68E8D1C68}" presName="sibTrans" presStyleLbl="sibTrans2D1" presStyleIdx="0" presStyleCnt="0"/>
      <dgm:spPr/>
    </dgm:pt>
    <dgm:pt modelId="{E3F07712-FA44-4836-BF05-E467E32FBC68}" type="pres">
      <dgm:prSet presAssocID="{836071D5-D9DC-467A-B5AC-5B82937FDE74}" presName="compNode" presStyleCnt="0"/>
      <dgm:spPr/>
    </dgm:pt>
    <dgm:pt modelId="{28292974-2BEF-47B1-933E-B0E012F0E3E2}" type="pres">
      <dgm:prSet presAssocID="{836071D5-D9DC-467A-B5AC-5B82937FDE74}" presName="pictRect" presStyleLbl="revTx" presStyleIdx="4" presStyleCnt="6">
        <dgm:presLayoutVars>
          <dgm:chMax val="0"/>
          <dgm:bulletEnabled/>
        </dgm:presLayoutVars>
      </dgm:prSet>
      <dgm:spPr/>
    </dgm:pt>
    <dgm:pt modelId="{410E7699-DA31-4513-9079-D7DD12B1567D}" type="pres">
      <dgm:prSet presAssocID="{836071D5-D9DC-467A-B5AC-5B82937FDE74}" presName="textRect" presStyleLbl="revTx" presStyleIdx="5" presStyleCnt="6">
        <dgm:presLayoutVars>
          <dgm:bulletEnabled/>
        </dgm:presLayoutVars>
      </dgm:prSet>
      <dgm:spPr/>
    </dgm:pt>
  </dgm:ptLst>
  <dgm:cxnLst>
    <dgm:cxn modelId="{33027708-8073-44B4-89CB-501460F78893}" srcId="{5B829E2C-8E95-476B-BBF5-A7CEE9B6DDEB}" destId="{60A8B755-A733-43F1-A486-FDB400320183}" srcOrd="0" destOrd="0" parTransId="{EF792C55-7CDF-44F1-8986-2668542E92CC}" sibTransId="{286C5AE6-DDD9-4ED3-BBF6-8129B88A8595}"/>
    <dgm:cxn modelId="{7B54DC3A-2A41-42FD-8D3B-233EBCB02913}" type="presOf" srcId="{6E6CA3E9-9A4B-4250-AFCA-9DFE66E685C3}" destId="{E02C3364-CD0C-41C4-AD1C-8FB3F32C30FF}" srcOrd="0" destOrd="0" presId="urn:microsoft.com/office/officeart/2024/3/layout/hArchList1"/>
    <dgm:cxn modelId="{A9A34276-E19D-4BF0-B969-7A9860BE8510}" srcId="{6E6CA3E9-9A4B-4250-AFCA-9DFE66E685C3}" destId="{337EC8AA-62AA-4ECE-AAA8-DE2BD917C8A2}" srcOrd="0" destOrd="0" parTransId="{987489F7-BC1A-423D-AAEA-44F40842ECCE}" sibTransId="{5F0D1492-C0F0-45F6-9A60-125D5FF7F0B0}"/>
    <dgm:cxn modelId="{309A6A95-E385-498B-9E0E-816416EF5C2F}" type="presOf" srcId="{388B041E-3B29-49D5-AC93-E3F2BC37DF8D}" destId="{58A99203-70E4-404A-99D0-80855EBA0F25}" srcOrd="0" destOrd="0" presId="urn:microsoft.com/office/officeart/2024/3/layout/hArchList1"/>
    <dgm:cxn modelId="{71DC1DAD-BB42-456B-B28E-5FA141B0CEE8}" srcId="{388B041E-3B29-49D5-AC93-E3F2BC37DF8D}" destId="{6E6CA3E9-9A4B-4250-AFCA-9DFE66E685C3}" srcOrd="1" destOrd="0" parTransId="{13E46BDB-10A2-4A09-B3EC-E097A5172C3B}" sibTransId="{4B20B1E4-9943-44A8-88C1-C7B68E8D1C68}"/>
    <dgm:cxn modelId="{33F3CEB0-1765-4835-A38E-705AA10194C2}" type="presOf" srcId="{836071D5-D9DC-467A-B5AC-5B82937FDE74}" destId="{28292974-2BEF-47B1-933E-B0E012F0E3E2}" srcOrd="0" destOrd="0" presId="urn:microsoft.com/office/officeart/2024/3/layout/hArchList1"/>
    <dgm:cxn modelId="{6867C7BA-2752-496B-A9CD-258E83DA253A}" type="presOf" srcId="{60A8B755-A733-43F1-A486-FDB400320183}" destId="{87C9B9F5-EA69-4751-BB91-F5B74D514DE2}" srcOrd="0" destOrd="0" presId="urn:microsoft.com/office/officeart/2024/3/layout/hArchList1"/>
    <dgm:cxn modelId="{F356CEBC-CE34-43CA-B52E-964C7A45FD8A}" type="presOf" srcId="{D7D798C0-A2E8-4C4D-900F-DD610F729B2C}" destId="{410E7699-DA31-4513-9079-D7DD12B1567D}" srcOrd="0" destOrd="0" presId="urn:microsoft.com/office/officeart/2024/3/layout/hArchList1"/>
    <dgm:cxn modelId="{7B0E22C0-02C9-4AD5-BA45-4995DD9F002A}" srcId="{388B041E-3B29-49D5-AC93-E3F2BC37DF8D}" destId="{5B829E2C-8E95-476B-BBF5-A7CEE9B6DDEB}" srcOrd="0" destOrd="0" parTransId="{C148A9BC-ACEC-4768-9BB3-292F644AB702}" sibTransId="{365EE611-70B8-43FB-826F-AFAAC0E472D2}"/>
    <dgm:cxn modelId="{19E791D7-BDF7-4BA7-B8C0-19F4BF6D24DC}" type="presOf" srcId="{4B20B1E4-9943-44A8-88C1-C7B68E8D1C68}" destId="{9C2D2B73-99D4-412F-AA9E-0C3F41A145A0}" srcOrd="0" destOrd="0" presId="urn:microsoft.com/office/officeart/2024/3/layout/hArchList1"/>
    <dgm:cxn modelId="{F59F9CE5-61EA-4AA4-9C5B-699AC49FD9A4}" type="presOf" srcId="{365EE611-70B8-43FB-826F-AFAAC0E472D2}" destId="{143B3004-3DE3-41F5-87A7-51C6AC00395F}" srcOrd="0" destOrd="0" presId="urn:microsoft.com/office/officeart/2024/3/layout/hArchList1"/>
    <dgm:cxn modelId="{A2C969F2-776C-4408-B43E-BAE7E1947E47}" type="presOf" srcId="{337EC8AA-62AA-4ECE-AAA8-DE2BD917C8A2}" destId="{74A6278B-77E3-44E1-BC11-9EC60DB1AA8C}" srcOrd="0" destOrd="0" presId="urn:microsoft.com/office/officeart/2024/3/layout/hArchList1"/>
    <dgm:cxn modelId="{E92594F4-E171-47D5-B567-3BB8F9B9E3ED}" type="presOf" srcId="{5B829E2C-8E95-476B-BBF5-A7CEE9B6DDEB}" destId="{2AF12F04-896E-4C89-9087-6839C9719D5B}" srcOrd="0" destOrd="0" presId="urn:microsoft.com/office/officeart/2024/3/layout/hArchList1"/>
    <dgm:cxn modelId="{567DBEF8-9874-4B24-AC2E-8C5DC21D37CE}" srcId="{388B041E-3B29-49D5-AC93-E3F2BC37DF8D}" destId="{836071D5-D9DC-467A-B5AC-5B82937FDE74}" srcOrd="2" destOrd="0" parTransId="{DAA18423-D7F8-450E-9C90-7CCFC8D07814}" sibTransId="{4D5C442B-3F28-48C8-8586-76D84A8D9D25}"/>
    <dgm:cxn modelId="{BBB3F9FE-6FB5-4A45-8702-86AD25334562}" srcId="{836071D5-D9DC-467A-B5AC-5B82937FDE74}" destId="{D7D798C0-A2E8-4C4D-900F-DD610F729B2C}" srcOrd="0" destOrd="0" parTransId="{E38E4791-852F-49EA-BD80-8F26A6378724}" sibTransId="{5A0FC40E-AD2A-4E7E-B3F4-671E44A92C96}"/>
    <dgm:cxn modelId="{397E8D1C-F634-4110-9472-DBBEE1936EAB}" type="presParOf" srcId="{58A99203-70E4-404A-99D0-80855EBA0F25}" destId="{CA2157FF-BB55-480F-A96C-EBE1ED2169C4}" srcOrd="0" destOrd="0" presId="urn:microsoft.com/office/officeart/2024/3/layout/hArchList1"/>
    <dgm:cxn modelId="{9CF3BD70-20AF-450F-857B-5C269D7D7BF6}" type="presParOf" srcId="{CA2157FF-BB55-480F-A96C-EBE1ED2169C4}" destId="{2AF12F04-896E-4C89-9087-6839C9719D5B}" srcOrd="0" destOrd="0" presId="urn:microsoft.com/office/officeart/2024/3/layout/hArchList1"/>
    <dgm:cxn modelId="{BD5CDA72-E7C2-44FE-9A2A-EF88BF70F0DA}" type="presParOf" srcId="{CA2157FF-BB55-480F-A96C-EBE1ED2169C4}" destId="{87C9B9F5-EA69-4751-BB91-F5B74D514DE2}" srcOrd="1" destOrd="0" presId="urn:microsoft.com/office/officeart/2024/3/layout/hArchList1"/>
    <dgm:cxn modelId="{2DB2784C-769B-4C08-A3D0-8AD21EE2F297}" type="presParOf" srcId="{58A99203-70E4-404A-99D0-80855EBA0F25}" destId="{143B3004-3DE3-41F5-87A7-51C6AC00395F}" srcOrd="1" destOrd="0" presId="urn:microsoft.com/office/officeart/2024/3/layout/hArchList1"/>
    <dgm:cxn modelId="{DB59B3A9-1F40-405A-BD38-30A64B8B4F5E}" type="presParOf" srcId="{58A99203-70E4-404A-99D0-80855EBA0F25}" destId="{75060DE2-E971-4AB3-84AD-1595615C1D77}" srcOrd="2" destOrd="0" presId="urn:microsoft.com/office/officeart/2024/3/layout/hArchList1"/>
    <dgm:cxn modelId="{E3C92FCF-C6CA-4D07-8FFD-C0BF3B8C2F92}" type="presParOf" srcId="{75060DE2-E971-4AB3-84AD-1595615C1D77}" destId="{E02C3364-CD0C-41C4-AD1C-8FB3F32C30FF}" srcOrd="0" destOrd="0" presId="urn:microsoft.com/office/officeart/2024/3/layout/hArchList1"/>
    <dgm:cxn modelId="{A0674AAB-D9F9-429D-93F4-1BB974DD24C7}" type="presParOf" srcId="{75060DE2-E971-4AB3-84AD-1595615C1D77}" destId="{74A6278B-77E3-44E1-BC11-9EC60DB1AA8C}" srcOrd="1" destOrd="0" presId="urn:microsoft.com/office/officeart/2024/3/layout/hArchList1"/>
    <dgm:cxn modelId="{8852B815-B050-47FC-B469-EE1B89A3D10C}" type="presParOf" srcId="{58A99203-70E4-404A-99D0-80855EBA0F25}" destId="{9C2D2B73-99D4-412F-AA9E-0C3F41A145A0}" srcOrd="3" destOrd="0" presId="urn:microsoft.com/office/officeart/2024/3/layout/hArchList1"/>
    <dgm:cxn modelId="{81FF6A46-0187-43DA-89BA-92391149FA61}" type="presParOf" srcId="{58A99203-70E4-404A-99D0-80855EBA0F25}" destId="{E3F07712-FA44-4836-BF05-E467E32FBC68}" srcOrd="4" destOrd="0" presId="urn:microsoft.com/office/officeart/2024/3/layout/hArchList1"/>
    <dgm:cxn modelId="{0319B9F5-EA3C-43C8-AEA3-050832FC9312}" type="presParOf" srcId="{E3F07712-FA44-4836-BF05-E467E32FBC68}" destId="{28292974-2BEF-47B1-933E-B0E012F0E3E2}" srcOrd="0" destOrd="0" presId="urn:microsoft.com/office/officeart/2024/3/layout/hArchList1"/>
    <dgm:cxn modelId="{5936F762-57A4-489E-B206-96A91F82658A}" type="presParOf" srcId="{E3F07712-FA44-4836-BF05-E467E32FBC68}" destId="{410E7699-DA31-4513-9079-D7DD12B1567D}"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6ABE03-B04E-428D-9D95-2A173603754C}">
      <dsp:nvSpPr>
        <dsp:cNvPr id="0" name=""/>
        <dsp:cNvSpPr/>
      </dsp:nvSpPr>
      <dsp:spPr>
        <a:xfrm>
          <a:off x="0" y="2626263"/>
          <a:ext cx="1295400" cy="172311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129" tIns="106680" rIns="92129" bIns="106680" numCol="1" spcCol="1270" anchor="ctr" anchorCtr="0">
          <a:noAutofit/>
        </a:bodyPr>
        <a:lstStyle/>
        <a:p>
          <a:pPr marL="0" lvl="0" indent="0" algn="ctr" defTabSz="666750">
            <a:lnSpc>
              <a:spcPct val="90000"/>
            </a:lnSpc>
            <a:spcBef>
              <a:spcPct val="0"/>
            </a:spcBef>
            <a:spcAft>
              <a:spcPct val="35000"/>
            </a:spcAft>
            <a:buNone/>
          </a:pPr>
          <a:r>
            <a:rPr lang="en-US" sz="1500" kern="1200" dirty="0"/>
            <a:t>The project was well defined and could have followed a waterfall structure. </a:t>
          </a:r>
        </a:p>
      </dsp:txBody>
      <dsp:txXfrm>
        <a:off x="0" y="2626263"/>
        <a:ext cx="1295400" cy="1723112"/>
      </dsp:txXfrm>
    </dsp:sp>
    <dsp:sp modelId="{77D1B90F-4718-4631-8E58-FFB0FD55CF43}">
      <dsp:nvSpPr>
        <dsp:cNvPr id="0" name=""/>
        <dsp:cNvSpPr/>
      </dsp:nvSpPr>
      <dsp:spPr>
        <a:xfrm>
          <a:off x="1295400" y="2626263"/>
          <a:ext cx="3886200" cy="172311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830" tIns="152400" rIns="78830" bIns="152400" numCol="1" spcCol="1270" anchor="ctr" anchorCtr="0">
          <a:noAutofit/>
        </a:bodyPr>
        <a:lstStyle/>
        <a:p>
          <a:pPr marL="0" lvl="0" indent="0" algn="l" defTabSz="533400">
            <a:lnSpc>
              <a:spcPct val="90000"/>
            </a:lnSpc>
            <a:spcBef>
              <a:spcPct val="0"/>
            </a:spcBef>
            <a:spcAft>
              <a:spcPct val="35000"/>
            </a:spcAft>
            <a:buNone/>
          </a:pPr>
          <a:r>
            <a:rPr lang="en-US" sz="1200" kern="1200"/>
            <a:t>Make a travel website</a:t>
          </a:r>
        </a:p>
        <a:p>
          <a:pPr marL="0" lvl="0" indent="0" algn="l" defTabSz="533400">
            <a:lnSpc>
              <a:spcPct val="90000"/>
            </a:lnSpc>
            <a:spcBef>
              <a:spcPct val="0"/>
            </a:spcBef>
            <a:spcAft>
              <a:spcPct val="35000"/>
            </a:spcAft>
            <a:buNone/>
          </a:pPr>
          <a:r>
            <a:rPr lang="en-US" sz="1200" kern="1200"/>
            <a:t>Based on user interest</a:t>
          </a:r>
        </a:p>
        <a:p>
          <a:pPr marL="0" lvl="0" indent="0" algn="l" defTabSz="533400">
            <a:lnSpc>
              <a:spcPct val="90000"/>
            </a:lnSpc>
            <a:spcBef>
              <a:spcPct val="0"/>
            </a:spcBef>
            <a:spcAft>
              <a:spcPct val="35000"/>
            </a:spcAft>
            <a:buNone/>
          </a:pPr>
          <a:r>
            <a:rPr lang="en-US" sz="1200" kern="1200" dirty="0"/>
            <a:t>With a budget tool</a:t>
          </a:r>
        </a:p>
        <a:p>
          <a:pPr marL="0" lvl="0" indent="0" algn="l" defTabSz="533400">
            <a:lnSpc>
              <a:spcPct val="90000"/>
            </a:lnSpc>
            <a:spcBef>
              <a:spcPct val="0"/>
            </a:spcBef>
            <a:spcAft>
              <a:spcPct val="35000"/>
            </a:spcAft>
            <a:buNone/>
          </a:pPr>
          <a:r>
            <a:rPr lang="en-US" sz="1200" kern="1200"/>
            <a:t>User accounts that can save essential information</a:t>
          </a:r>
        </a:p>
        <a:p>
          <a:pPr marL="0" lvl="0" indent="0" algn="l" defTabSz="533400">
            <a:lnSpc>
              <a:spcPct val="90000"/>
            </a:lnSpc>
            <a:spcBef>
              <a:spcPct val="0"/>
            </a:spcBef>
            <a:spcAft>
              <a:spcPct val="35000"/>
            </a:spcAft>
            <a:buNone/>
          </a:pPr>
          <a:r>
            <a:rPr lang="en-US" sz="1200" kern="1200"/>
            <a:t>Filters vacations based off the budget and interests determined by the user.</a:t>
          </a:r>
        </a:p>
      </dsp:txBody>
      <dsp:txXfrm>
        <a:off x="1295400" y="2626263"/>
        <a:ext cx="3886200" cy="1723112"/>
      </dsp:txXfrm>
    </dsp:sp>
    <dsp:sp modelId="{51DBBF39-6478-4F27-9D3D-41FBFE654C05}">
      <dsp:nvSpPr>
        <dsp:cNvPr id="0" name=""/>
        <dsp:cNvSpPr/>
      </dsp:nvSpPr>
      <dsp:spPr>
        <a:xfrm rot="10800000">
          <a:off x="0" y="1962"/>
          <a:ext cx="1295400" cy="1722595"/>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129" tIns="106680" rIns="92129" bIns="106680" numCol="1" spcCol="1270" anchor="ctr" anchorCtr="0">
          <a:noAutofit/>
        </a:bodyPr>
        <a:lstStyle/>
        <a:p>
          <a:pPr marL="0" lvl="0" indent="0" algn="ctr" defTabSz="666750">
            <a:lnSpc>
              <a:spcPct val="90000"/>
            </a:lnSpc>
            <a:spcBef>
              <a:spcPct val="0"/>
            </a:spcBef>
            <a:spcAft>
              <a:spcPct val="35000"/>
            </a:spcAft>
            <a:buNone/>
          </a:pPr>
          <a:r>
            <a:rPr lang="en-US" sz="1500" kern="1200"/>
            <a:t>In the beginning:</a:t>
          </a:r>
        </a:p>
      </dsp:txBody>
      <dsp:txXfrm rot="10800000">
        <a:off x="0" y="1962"/>
        <a:ext cx="1295400" cy="1119291"/>
      </dsp:txXfrm>
    </dsp:sp>
    <dsp:sp modelId="{9593DD7E-F0B4-4FF3-B85D-672B6E0C4811}">
      <dsp:nvSpPr>
        <dsp:cNvPr id="0" name=""/>
        <dsp:cNvSpPr/>
      </dsp:nvSpPr>
      <dsp:spPr>
        <a:xfrm rot="10800000">
          <a:off x="0" y="1962"/>
          <a:ext cx="1295400" cy="2650147"/>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129" tIns="106680" rIns="92129" bIns="106680" numCol="1" spcCol="1270" anchor="ctr" anchorCtr="0">
          <a:noAutofit/>
        </a:bodyPr>
        <a:lstStyle/>
        <a:p>
          <a:pPr marL="0" lvl="0" indent="0" algn="ctr" defTabSz="666750">
            <a:lnSpc>
              <a:spcPct val="90000"/>
            </a:lnSpc>
            <a:spcBef>
              <a:spcPct val="0"/>
            </a:spcBef>
            <a:spcAft>
              <a:spcPct val="35000"/>
            </a:spcAft>
            <a:buNone/>
          </a:pPr>
          <a:r>
            <a:rPr lang="en-US" sz="1500" kern="1200"/>
            <a:t>In the beginning:</a:t>
          </a:r>
        </a:p>
      </dsp:txBody>
      <dsp:txXfrm rot="10800000">
        <a:off x="0" y="1962"/>
        <a:ext cx="1295400" cy="1119291"/>
      </dsp:txXfrm>
    </dsp:sp>
    <dsp:sp modelId="{B0244CEC-0387-4C08-A5C0-1AC886246036}">
      <dsp:nvSpPr>
        <dsp:cNvPr id="0" name=""/>
        <dsp:cNvSpPr/>
      </dsp:nvSpPr>
      <dsp:spPr>
        <a:xfrm>
          <a:off x="1295400" y="1962"/>
          <a:ext cx="3886200" cy="172259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F12F04-896E-4C89-9087-6839C9719D5B}">
      <dsp:nvSpPr>
        <dsp:cNvPr id="0" name=""/>
        <dsp:cNvSpPr/>
      </dsp:nvSpPr>
      <dsp:spPr>
        <a:xfrm>
          <a:off x="0" y="0"/>
          <a:ext cx="3403282" cy="608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Agile Methodology</a:t>
          </a:r>
        </a:p>
      </dsp:txBody>
      <dsp:txXfrm>
        <a:off x="0" y="0"/>
        <a:ext cx="3403282" cy="608115"/>
      </dsp:txXfrm>
    </dsp:sp>
    <dsp:sp modelId="{87C9B9F5-EA69-4751-BB91-F5B74D514DE2}">
      <dsp:nvSpPr>
        <dsp:cNvPr id="0" name=""/>
        <dsp:cNvSpPr/>
      </dsp:nvSpPr>
      <dsp:spPr>
        <a:xfrm>
          <a:off x="0" y="608115"/>
          <a:ext cx="3403282" cy="1887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Agile is adaptive and promotes flexibility, allowing teams to respond quickly to changes and customer feedback throughout the project.</a:t>
          </a:r>
        </a:p>
      </dsp:txBody>
      <dsp:txXfrm>
        <a:off x="0" y="608115"/>
        <a:ext cx="3403282" cy="1887445"/>
      </dsp:txXfrm>
    </dsp:sp>
    <dsp:sp modelId="{E02C3364-CD0C-41C4-AD1C-8FB3F32C30FF}">
      <dsp:nvSpPr>
        <dsp:cNvPr id="0" name=""/>
        <dsp:cNvSpPr/>
      </dsp:nvSpPr>
      <dsp:spPr>
        <a:xfrm>
          <a:off x="3743610" y="0"/>
          <a:ext cx="3403282" cy="608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Waterfall Methodology</a:t>
          </a:r>
        </a:p>
      </dsp:txBody>
      <dsp:txXfrm>
        <a:off x="3743610" y="0"/>
        <a:ext cx="3403282" cy="608115"/>
      </dsp:txXfrm>
    </dsp:sp>
    <dsp:sp modelId="{74A6278B-77E3-44E1-BC11-9EC60DB1AA8C}">
      <dsp:nvSpPr>
        <dsp:cNvPr id="0" name=""/>
        <dsp:cNvSpPr/>
      </dsp:nvSpPr>
      <dsp:spPr>
        <a:xfrm>
          <a:off x="3743610" y="608115"/>
          <a:ext cx="3403282" cy="1887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Waterfall is a linear approach that emphasizes thorough planning and documentation, making it suitable for projects with well-defined requirements.</a:t>
          </a:r>
        </a:p>
      </dsp:txBody>
      <dsp:txXfrm>
        <a:off x="3743610" y="608115"/>
        <a:ext cx="3403282" cy="1887445"/>
      </dsp:txXfrm>
    </dsp:sp>
    <dsp:sp modelId="{28292974-2BEF-47B1-933E-B0E012F0E3E2}">
      <dsp:nvSpPr>
        <dsp:cNvPr id="0" name=""/>
        <dsp:cNvSpPr/>
      </dsp:nvSpPr>
      <dsp:spPr>
        <a:xfrm>
          <a:off x="7487221" y="0"/>
          <a:ext cx="3403282" cy="608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Choosing the Right Approach</a:t>
          </a:r>
        </a:p>
      </dsp:txBody>
      <dsp:txXfrm>
        <a:off x="7487221" y="0"/>
        <a:ext cx="3403282" cy="608115"/>
      </dsp:txXfrm>
    </dsp:sp>
    <dsp:sp modelId="{410E7699-DA31-4513-9079-D7DD12B1567D}">
      <dsp:nvSpPr>
        <dsp:cNvPr id="0" name=""/>
        <dsp:cNvSpPr/>
      </dsp:nvSpPr>
      <dsp:spPr>
        <a:xfrm>
          <a:off x="7487221" y="608115"/>
          <a:ext cx="3403282" cy="1887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Understanding the strengths and challenges of both methodologies helps teams select the best approach, ensuring project success tailored to their needs.</a:t>
          </a:r>
        </a:p>
      </dsp:txBody>
      <dsp:txXfrm>
        <a:off x="7487221" y="608115"/>
        <a:ext cx="3403282" cy="1887445"/>
      </dsp:txXfrm>
    </dsp:sp>
  </dsp:spTree>
</dsp:drawing>
</file>

<file path=ppt/diagrams/layout1.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2E09D-DA24-4D35-9571-1ABCA27A25D6}" type="datetimeFigureOut">
              <a:rPr lang="en-US" smtClean="0"/>
              <a:t>6/20/2025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704190-B672-4EE6-9F1A-73DB81F13152}" type="slidenum">
              <a:rPr lang="en-US" smtClean="0"/>
              <a:t>‹#›</a:t>
            </a:fld>
            <a:endParaRPr lang="en-US"/>
          </a:p>
        </p:txBody>
      </p:sp>
    </p:spTree>
    <p:extLst>
      <p:ext uri="{BB962C8B-B14F-4D97-AF65-F5344CB8AC3E}">
        <p14:creationId xmlns:p14="http://schemas.microsoft.com/office/powerpoint/2010/main" val="24098229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In this presentation, we will explore two predominant development methodologies: Agile and Waterfall. We'll analyze their roles, phases, and key differences to help understand when to use each approach effectively.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1</a:t>
            </a:fld>
            <a:endParaRPr lang="en-US"/>
          </a:p>
        </p:txBody>
      </p:sp>
    </p:spTree>
    <p:extLst>
      <p:ext uri="{BB962C8B-B14F-4D97-AF65-F5344CB8AC3E}">
        <p14:creationId xmlns:p14="http://schemas.microsoft.com/office/powerpoint/2010/main" val="31480858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review and retrospective phases allow teams to reflect on their work, gather feedback, and identify areas for improvement. This culture of continuous enhancement is fundamental to Agile success.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10</a:t>
            </a:fld>
            <a:endParaRPr lang="en-US"/>
          </a:p>
        </p:txBody>
      </p:sp>
    </p:spTree>
    <p:extLst>
      <p:ext uri="{BB962C8B-B14F-4D97-AF65-F5344CB8AC3E}">
        <p14:creationId xmlns:p14="http://schemas.microsoft.com/office/powerpoint/2010/main" val="3110471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Waterfall model is a traditional project management approach that follows a linear, sequential process. Understanding its structure is essential for evaluating its effectiveness versus Agile.</a:t>
            </a:r>
          </a:p>
        </p:txBody>
      </p:sp>
      <p:sp>
        <p:nvSpPr>
          <p:cNvPr id="4" name="Slide Number Placeholder 3"/>
          <p:cNvSpPr>
            <a:spLocks noGrp="1"/>
          </p:cNvSpPr>
          <p:nvPr>
            <p:ph type="sldNum" sz="quarter" idx="5"/>
          </p:nvPr>
        </p:nvSpPr>
        <p:spPr/>
        <p:txBody>
          <a:bodyPr/>
          <a:lstStyle/>
          <a:p>
            <a:fld id="{05FE337F-7D1C-4163-9396-51F8A79E967E}" type="slidenum">
              <a:rPr lang="en-US" smtClean="0"/>
              <a:t>11</a:t>
            </a:fld>
            <a:endParaRPr lang="en-US"/>
          </a:p>
        </p:txBody>
      </p:sp>
    </p:spTree>
    <p:extLst>
      <p:ext uri="{BB962C8B-B14F-4D97-AF65-F5344CB8AC3E}">
        <p14:creationId xmlns:p14="http://schemas.microsoft.com/office/powerpoint/2010/main" val="2061253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Waterfall model consists of distinct phases that must be completed in order. Each phase, from planning to deployment, must be fully finished before moving on to the next, which can create challenges if changes are needed.</a:t>
            </a:r>
          </a:p>
        </p:txBody>
      </p:sp>
      <p:sp>
        <p:nvSpPr>
          <p:cNvPr id="4" name="Slide Number Placeholder 3"/>
          <p:cNvSpPr>
            <a:spLocks noGrp="1"/>
          </p:cNvSpPr>
          <p:nvPr>
            <p:ph type="sldNum" sz="quarter" idx="5"/>
          </p:nvPr>
        </p:nvSpPr>
        <p:spPr/>
        <p:txBody>
          <a:bodyPr/>
          <a:lstStyle/>
          <a:p>
            <a:fld id="{05FE337F-7D1C-4163-9396-51F8A79E967E}" type="slidenum">
              <a:rPr lang="en-US" smtClean="0"/>
              <a:t>12</a:t>
            </a:fld>
            <a:endParaRPr lang="en-US"/>
          </a:p>
        </p:txBody>
      </p:sp>
    </p:spTree>
    <p:extLst>
      <p:ext uri="{BB962C8B-B14F-4D97-AF65-F5344CB8AC3E}">
        <p14:creationId xmlns:p14="http://schemas.microsoft.com/office/powerpoint/2010/main" val="24598017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One of the main drawbacks of the Waterfall approach is its rigidity. Changes in requirements are often difficult to accommodate once the project progresses past the planning phase, leading to delays and increased costs.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13</a:t>
            </a:fld>
            <a:endParaRPr lang="en-US"/>
          </a:p>
        </p:txBody>
      </p:sp>
    </p:spTree>
    <p:extLst>
      <p:ext uri="{BB962C8B-B14F-4D97-AF65-F5344CB8AC3E}">
        <p14:creationId xmlns:p14="http://schemas.microsoft.com/office/powerpoint/2010/main" val="42458017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Challenges in the Waterfall model can arise from misunderstanding requirements early on, which can lead to significant rework later. Analyzing a typical problem can help highlight these issues and their impacts.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14</a:t>
            </a:fld>
            <a:endParaRPr lang="en-US"/>
          </a:p>
        </p:txBody>
      </p:sp>
    </p:spTree>
    <p:extLst>
      <p:ext uri="{BB962C8B-B14F-4D97-AF65-F5344CB8AC3E}">
        <p14:creationId xmlns:p14="http://schemas.microsoft.com/office/powerpoint/2010/main" val="25345934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Choosing between Agile and Waterfall requires careful consideration of project specifics. Factors such as project size, complexity, and stakeholder needs play a crucial role in determining the most suitable approach.</a:t>
            </a:r>
          </a:p>
        </p:txBody>
      </p:sp>
      <p:sp>
        <p:nvSpPr>
          <p:cNvPr id="4" name="Slide Number Placeholder 3"/>
          <p:cNvSpPr>
            <a:spLocks noGrp="1"/>
          </p:cNvSpPr>
          <p:nvPr>
            <p:ph type="sldNum" sz="quarter" idx="5"/>
          </p:nvPr>
        </p:nvSpPr>
        <p:spPr/>
        <p:txBody>
          <a:bodyPr/>
          <a:lstStyle/>
          <a:p>
            <a:fld id="{05FE337F-7D1C-4163-9396-51F8A79E967E}" type="slidenum">
              <a:rPr lang="en-US" smtClean="0"/>
              <a:t>17</a:t>
            </a:fld>
            <a:endParaRPr lang="en-US"/>
          </a:p>
        </p:txBody>
      </p:sp>
    </p:spTree>
    <p:extLst>
      <p:ext uri="{BB962C8B-B14F-4D97-AF65-F5344CB8AC3E}">
        <p14:creationId xmlns:p14="http://schemas.microsoft.com/office/powerpoint/2010/main" val="17770583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Larger, more complex projects may benefit from the structured nature of Waterfall, while smaller, dynamic projects often thrive under Agile due to its flexibility and responsiveness.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18</a:t>
            </a:fld>
            <a:endParaRPr lang="en-US"/>
          </a:p>
        </p:txBody>
      </p:sp>
    </p:spTree>
    <p:extLst>
      <p:ext uri="{BB962C8B-B14F-4D97-AF65-F5344CB8AC3E}">
        <p14:creationId xmlns:p14="http://schemas.microsoft.com/office/powerpoint/2010/main" val="2862573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Agile's strengths lie in its flexibility and adaptability. Teams can quickly respond to changes in user feedback or market demands, making it an excellent choice for environments where requirements are likely to evolve.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19</a:t>
            </a:fld>
            <a:endParaRPr lang="en-US"/>
          </a:p>
        </p:txBody>
      </p:sp>
    </p:spTree>
    <p:extLst>
      <p:ext uri="{BB962C8B-B14F-4D97-AF65-F5344CB8AC3E}">
        <p14:creationId xmlns:p14="http://schemas.microsoft.com/office/powerpoint/2010/main" val="3664382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Stakeholder engagement is critical in project development. Agile promotes continuous feedback and involvement, while Waterfall may offer less direct input throughout the process, which impacts decision-making.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20</a:t>
            </a:fld>
            <a:endParaRPr lang="en-US"/>
          </a:p>
        </p:txBody>
      </p:sp>
    </p:spTree>
    <p:extLst>
      <p:ext uri="{BB962C8B-B14F-4D97-AF65-F5344CB8AC3E}">
        <p14:creationId xmlns:p14="http://schemas.microsoft.com/office/powerpoint/2010/main" val="14557256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4A9E96-C82A-9337-7826-45FB401B96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2B431D-00A2-6A80-F8FF-4EF6EDCF86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BE3A42-613C-64AA-8C4B-6FC475CE2140}"/>
              </a:ext>
            </a:extLst>
          </p:cNvPr>
          <p:cNvSpPr>
            <a:spLocks noGrp="1"/>
          </p:cNvSpPr>
          <p:nvPr>
            <p:ph type="body" idx="1"/>
          </p:nvPr>
        </p:nvSpPr>
        <p:spPr/>
        <p:txBody>
          <a:bodyPr/>
          <a:lstStyle/>
          <a:p>
            <a:r>
              <a:rPr lang="en-US"/>
              <a:t>
---
Stakeholder engagement is critical in project development. Agile promotes continuous feedback and involvement, while Waterfall may offer less direct input throughout the process, which impacts decision-making.
Image source: Microsoft 365 content library
</a:t>
            </a:r>
          </a:p>
        </p:txBody>
      </p:sp>
      <p:sp>
        <p:nvSpPr>
          <p:cNvPr id="4" name="Slide Number Placeholder 3">
            <a:extLst>
              <a:ext uri="{FF2B5EF4-FFF2-40B4-BE49-F238E27FC236}">
                <a16:creationId xmlns:a16="http://schemas.microsoft.com/office/drawing/2014/main" id="{AEA98C29-5476-4E2A-36D4-2A30A5F2A1D0}"/>
              </a:ext>
            </a:extLst>
          </p:cNvPr>
          <p:cNvSpPr>
            <a:spLocks noGrp="1"/>
          </p:cNvSpPr>
          <p:nvPr>
            <p:ph type="sldNum" sz="quarter" idx="5"/>
          </p:nvPr>
        </p:nvSpPr>
        <p:spPr/>
        <p:txBody>
          <a:bodyPr/>
          <a:lstStyle/>
          <a:p>
            <a:fld id="{05FE337F-7D1C-4163-9396-51F8A79E967E}" type="slidenum">
              <a:rPr lang="en-US" smtClean="0"/>
              <a:t>21</a:t>
            </a:fld>
            <a:endParaRPr lang="en-US"/>
          </a:p>
        </p:txBody>
      </p:sp>
    </p:spTree>
    <p:extLst>
      <p:ext uri="{BB962C8B-B14F-4D97-AF65-F5344CB8AC3E}">
        <p14:creationId xmlns:p14="http://schemas.microsoft.com/office/powerpoint/2010/main" val="2736000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We will begin by discussing the roles within Agile methodology, followed by an exploration of Agile phases. Then, we will describe the Waterfall model in detail, including its phases and challenges. Finally, we will compare and contrast the two approaches to determine the best fit for various projects.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2</a:t>
            </a:fld>
            <a:endParaRPr lang="en-US"/>
          </a:p>
        </p:txBody>
      </p:sp>
    </p:spTree>
    <p:extLst>
      <p:ext uri="{BB962C8B-B14F-4D97-AF65-F5344CB8AC3E}">
        <p14:creationId xmlns:p14="http://schemas.microsoft.com/office/powerpoint/2010/main" val="20715525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Both Agile and Waterfall have their unique strengths and challenges. Understanding these methodologies allows teams to choose the best approach for their projects, leading to successful outcomes tailored to specific needs.</a:t>
            </a:r>
          </a:p>
        </p:txBody>
      </p:sp>
      <p:sp>
        <p:nvSpPr>
          <p:cNvPr id="4" name="Slide Number Placeholder 3"/>
          <p:cNvSpPr>
            <a:spLocks noGrp="1"/>
          </p:cNvSpPr>
          <p:nvPr>
            <p:ph type="sldNum" sz="quarter" idx="5"/>
          </p:nvPr>
        </p:nvSpPr>
        <p:spPr/>
        <p:txBody>
          <a:bodyPr/>
          <a:lstStyle/>
          <a:p>
            <a:fld id="{05FE337F-7D1C-4163-9396-51F8A79E967E}" type="slidenum">
              <a:rPr lang="en-US" smtClean="0"/>
              <a:t>22</a:t>
            </a:fld>
            <a:endParaRPr lang="en-US"/>
          </a:p>
        </p:txBody>
      </p:sp>
    </p:spTree>
    <p:extLst>
      <p:ext uri="{BB962C8B-B14F-4D97-AF65-F5344CB8AC3E}">
        <p14:creationId xmlns:p14="http://schemas.microsoft.com/office/powerpoint/2010/main" val="12222363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94D065-5588-6045-1B47-1F21AEF53E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E00EA0-DA2D-772E-CF75-22CA4AB920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BD7456-B4E2-5431-2EFD-46F3085EEF80}"/>
              </a:ext>
            </a:extLst>
          </p:cNvPr>
          <p:cNvSpPr>
            <a:spLocks noGrp="1"/>
          </p:cNvSpPr>
          <p:nvPr>
            <p:ph type="body" idx="1"/>
          </p:nvPr>
        </p:nvSpPr>
        <p:spPr/>
        <p:txBody>
          <a:bodyPr/>
          <a:lstStyle/>
          <a:p>
            <a:r>
              <a:rPr lang="en-US"/>
              <a:t>Both Agile and Waterfall have their unique strengths and challenges. Understanding these methodologies allows teams to choose the best approach for their projects, leading to successful outcomes tailored to specific needs.</a:t>
            </a:r>
          </a:p>
        </p:txBody>
      </p:sp>
      <p:sp>
        <p:nvSpPr>
          <p:cNvPr id="4" name="Slide Number Placeholder 3">
            <a:extLst>
              <a:ext uri="{FF2B5EF4-FFF2-40B4-BE49-F238E27FC236}">
                <a16:creationId xmlns:a16="http://schemas.microsoft.com/office/drawing/2014/main" id="{0A58B7D2-8537-368F-AED3-D60B6640676F}"/>
              </a:ext>
            </a:extLst>
          </p:cNvPr>
          <p:cNvSpPr>
            <a:spLocks noGrp="1"/>
          </p:cNvSpPr>
          <p:nvPr>
            <p:ph type="sldNum" sz="quarter" idx="5"/>
          </p:nvPr>
        </p:nvSpPr>
        <p:spPr/>
        <p:txBody>
          <a:bodyPr/>
          <a:lstStyle/>
          <a:p>
            <a:fld id="{05FE337F-7D1C-4163-9396-51F8A79E967E}" type="slidenum">
              <a:rPr lang="en-US" smtClean="0"/>
              <a:t>23</a:t>
            </a:fld>
            <a:endParaRPr lang="en-US"/>
          </a:p>
        </p:txBody>
      </p:sp>
    </p:spTree>
    <p:extLst>
      <p:ext uri="{BB962C8B-B14F-4D97-AF65-F5344CB8AC3E}">
        <p14:creationId xmlns:p14="http://schemas.microsoft.com/office/powerpoint/2010/main" val="26546774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Understanding the roles within Agile is crucial for the methodology's success. Each role plays a unique part in ensuring that the project aligns with its goals and objectives.</a:t>
            </a:r>
          </a:p>
        </p:txBody>
      </p:sp>
      <p:sp>
        <p:nvSpPr>
          <p:cNvPr id="4" name="Slide Number Placeholder 3"/>
          <p:cNvSpPr>
            <a:spLocks noGrp="1"/>
          </p:cNvSpPr>
          <p:nvPr>
            <p:ph type="sldNum" sz="quarter" idx="5"/>
          </p:nvPr>
        </p:nvSpPr>
        <p:spPr/>
        <p:txBody>
          <a:bodyPr/>
          <a:lstStyle/>
          <a:p>
            <a:fld id="{05FE337F-7D1C-4163-9396-51F8A79E967E}" type="slidenum">
              <a:rPr lang="en-US" smtClean="0"/>
              <a:t>3</a:t>
            </a:fld>
            <a:endParaRPr lang="en-US"/>
          </a:p>
        </p:txBody>
      </p:sp>
    </p:spTree>
    <p:extLst>
      <p:ext uri="{BB962C8B-B14F-4D97-AF65-F5344CB8AC3E}">
        <p14:creationId xmlns:p14="http://schemas.microsoft.com/office/powerpoint/2010/main" val="30120657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Product Owner is responsible for defining the vision for the product and managing the priorities of the backlog. They serve as the primary liaison between stakeholders and the development team, ensuring that the most valuable features are delivered first.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4</a:t>
            </a:fld>
            <a:endParaRPr lang="en-US"/>
          </a:p>
        </p:txBody>
      </p:sp>
    </p:spTree>
    <p:extLst>
      <p:ext uri="{BB962C8B-B14F-4D97-AF65-F5344CB8AC3E}">
        <p14:creationId xmlns:p14="http://schemas.microsoft.com/office/powerpoint/2010/main" val="3697471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Scrum Master acts as a facilitator for the Agile team, ensuring that the process adheres to Agile principles. They help resolve impediments, coach team members, and maintain effective communication within the team and with stakeholders.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5</a:t>
            </a:fld>
            <a:endParaRPr lang="en-US"/>
          </a:p>
        </p:txBody>
      </p:sp>
    </p:spTree>
    <p:extLst>
      <p:ext uri="{BB962C8B-B14F-4D97-AF65-F5344CB8AC3E}">
        <p14:creationId xmlns:p14="http://schemas.microsoft.com/office/powerpoint/2010/main" val="2355117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Development Team consists of professionals who work collaboratively to deliver high-quality increments of the product. They are responsible for estimating effort, organizing work, and continuously improving their practices.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6</a:t>
            </a:fld>
            <a:endParaRPr lang="en-US"/>
          </a:p>
        </p:txBody>
      </p:sp>
    </p:spTree>
    <p:extLst>
      <p:ext uri="{BB962C8B-B14F-4D97-AF65-F5344CB8AC3E}">
        <p14:creationId xmlns:p14="http://schemas.microsoft.com/office/powerpoint/2010/main" val="5470259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Agile projects are structured around iterations, allowing teams to adapt and respond to changes rapidly. Each phase plays a critical role in the overall success of the development process.</a:t>
            </a:r>
          </a:p>
        </p:txBody>
      </p:sp>
      <p:sp>
        <p:nvSpPr>
          <p:cNvPr id="4" name="Slide Number Placeholder 3"/>
          <p:cNvSpPr>
            <a:spLocks noGrp="1"/>
          </p:cNvSpPr>
          <p:nvPr>
            <p:ph type="sldNum" sz="quarter" idx="5"/>
          </p:nvPr>
        </p:nvSpPr>
        <p:spPr/>
        <p:txBody>
          <a:bodyPr/>
          <a:lstStyle/>
          <a:p>
            <a:fld id="{05FE337F-7D1C-4163-9396-51F8A79E967E}" type="slidenum">
              <a:rPr lang="en-US" smtClean="0"/>
              <a:t>7</a:t>
            </a:fld>
            <a:endParaRPr lang="en-US"/>
          </a:p>
        </p:txBody>
      </p:sp>
    </p:spTree>
    <p:extLst>
      <p:ext uri="{BB962C8B-B14F-4D97-AF65-F5344CB8AC3E}">
        <p14:creationId xmlns:p14="http://schemas.microsoft.com/office/powerpoint/2010/main" val="2825322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During the planning phase, teams set clear goals and define the scope of the project. This ensures all stakeholders have a shared understanding of what to expect and what the priorities are.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8</a:t>
            </a:fld>
            <a:endParaRPr lang="en-US"/>
          </a:p>
        </p:txBody>
      </p:sp>
    </p:spTree>
    <p:extLst>
      <p:ext uri="{BB962C8B-B14F-4D97-AF65-F5344CB8AC3E}">
        <p14:creationId xmlns:p14="http://schemas.microsoft.com/office/powerpoint/2010/main" val="3383386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In the execution phase, the team develops and tests product increments in short cycles, allowing for rapid feedback and adjustments. This iterative process helps ensure that the final product meets user needs.
Image source: Microsoft 365 content library
</a:t>
            </a:r>
          </a:p>
        </p:txBody>
      </p:sp>
      <p:sp>
        <p:nvSpPr>
          <p:cNvPr id="4" name="Slide Number Placeholder 3"/>
          <p:cNvSpPr>
            <a:spLocks noGrp="1"/>
          </p:cNvSpPr>
          <p:nvPr>
            <p:ph type="sldNum" sz="quarter" idx="5"/>
          </p:nvPr>
        </p:nvSpPr>
        <p:spPr/>
        <p:txBody>
          <a:bodyPr/>
          <a:lstStyle/>
          <a:p>
            <a:fld id="{05FE337F-7D1C-4163-9396-51F8A79E967E}" type="slidenum">
              <a:rPr lang="en-US" smtClean="0"/>
              <a:t>9</a:t>
            </a:fld>
            <a:endParaRPr lang="en-US"/>
          </a:p>
        </p:txBody>
      </p:sp>
    </p:spTree>
    <p:extLst>
      <p:ext uri="{BB962C8B-B14F-4D97-AF65-F5344CB8AC3E}">
        <p14:creationId xmlns:p14="http://schemas.microsoft.com/office/powerpoint/2010/main" val="1839404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6/20/2025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5270050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6/20/2025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5639885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6/20/2025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416472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6/20/2025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279529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6/20/2025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048753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6/20/2025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347519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6/20/2025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55128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6/20/2025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030921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6/20/2025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481859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6/20/2025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457334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6/20/2025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269150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6/20/2025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33616858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businessmap.io/blog/agile-team-roles"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www.atlassian.com/agile/project-management/project-management-intro" TargetMode="External"/><Relationship Id="rId5" Type="http://schemas.openxmlformats.org/officeDocument/2006/relationships/hyperlink" Target="https://www.geeksforgeeks.org/software-engineering/waterfall-model/" TargetMode="External"/><Relationship Id="rId4" Type="http://schemas.openxmlformats.org/officeDocument/2006/relationships/hyperlink" Target="https://www.wrike.com/agile-guide/agile-development-life-cycl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E448DB1-4196-18A6-15DA-C72635C1B1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4" name="Picture 3" descr="Floorplan on a table">
            <a:extLst>
              <a:ext uri="{FF2B5EF4-FFF2-40B4-BE49-F238E27FC236}">
                <a16:creationId xmlns:a16="http://schemas.microsoft.com/office/drawing/2014/main" id="{C2FA2543-0747-4EF1-94B4-CA1D16C80DFD}"/>
              </a:ext>
            </a:extLst>
          </p:cNvPr>
          <p:cNvPicPr>
            <a:picLocks noChangeAspect="1"/>
          </p:cNvPicPr>
          <p:nvPr/>
        </p:nvPicPr>
        <p:blipFill>
          <a:blip r:embed="rId3"/>
          <a:srcRect t="9259" r="9091" b="18208"/>
          <a:stretch>
            <a:fillRect/>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76A10D8F-D463-70E5-239B-17AD65EF4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73183" y="173181"/>
            <a:ext cx="6858002" cy="6511640"/>
          </a:xfrm>
          <a:prstGeom prst="rect">
            <a:avLst/>
          </a:prstGeom>
          <a:gradFill>
            <a:gsLst>
              <a:gs pos="0">
                <a:schemeClr val="bg1">
                  <a:alpha val="0"/>
                </a:schemeClr>
              </a:gs>
              <a:gs pos="46000">
                <a:schemeClr val="bg1">
                  <a:alpha val="30000"/>
                </a:schemeClr>
              </a:gs>
              <a:gs pos="26000">
                <a:schemeClr val="bg1">
                  <a:alpha val="17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B817F6AD-5862-A416-944A-69EBD6403922}"/>
              </a:ext>
            </a:extLst>
          </p:cNvPr>
          <p:cNvSpPr>
            <a:spLocks noGrp="1"/>
          </p:cNvSpPr>
          <p:nvPr>
            <p:ph type="ctrTitle"/>
          </p:nvPr>
        </p:nvSpPr>
        <p:spPr>
          <a:xfrm>
            <a:off x="286506" y="603315"/>
            <a:ext cx="5649211" cy="3685731"/>
          </a:xfrm>
        </p:spPr>
        <p:txBody>
          <a:bodyPr anchor="t">
            <a:normAutofit/>
          </a:bodyPr>
          <a:lstStyle/>
          <a:p>
            <a:pPr algn="l"/>
            <a:r>
              <a:rPr lang="en-US" sz="5100"/>
              <a:t>Comparing Agile and Waterfall Development Approaches</a:t>
            </a:r>
          </a:p>
        </p:txBody>
      </p:sp>
      <p:sp>
        <p:nvSpPr>
          <p:cNvPr id="3" name="Subtitle 2">
            <a:extLst>
              <a:ext uri="{FF2B5EF4-FFF2-40B4-BE49-F238E27FC236}">
                <a16:creationId xmlns:a16="http://schemas.microsoft.com/office/drawing/2014/main" id="{DCFA33DD-EF06-EBA5-C11A-C97A430CBA86}"/>
              </a:ext>
            </a:extLst>
          </p:cNvPr>
          <p:cNvSpPr>
            <a:spLocks noGrp="1"/>
          </p:cNvSpPr>
          <p:nvPr>
            <p:ph type="subTitle" idx="1"/>
          </p:nvPr>
        </p:nvSpPr>
        <p:spPr>
          <a:xfrm>
            <a:off x="286507" y="4437176"/>
            <a:ext cx="4007587" cy="1290807"/>
          </a:xfrm>
        </p:spPr>
        <p:txBody>
          <a:bodyPr anchor="ctr">
            <a:normAutofit/>
          </a:bodyPr>
          <a:lstStyle/>
          <a:p>
            <a:pPr algn="l"/>
            <a:r>
              <a:rPr lang="en-US" sz="2200"/>
              <a:t>Understanding the strengths and weaknesses of each method</a:t>
            </a:r>
          </a:p>
        </p:txBody>
      </p:sp>
    </p:spTree>
    <p:extLst>
      <p:ext uri="{BB962C8B-B14F-4D97-AF65-F5344CB8AC3E}">
        <p14:creationId xmlns:p14="http://schemas.microsoft.com/office/powerpoint/2010/main" val="102018555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10"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F368CB-1621-127F-F6D2-909D25739F96}"/>
              </a:ext>
            </a:extLst>
          </p:cNvPr>
          <p:cNvSpPr>
            <a:spLocks noGrp="1"/>
          </p:cNvSpPr>
          <p:nvPr>
            <p:ph type="title"/>
          </p:nvPr>
        </p:nvSpPr>
        <p:spPr>
          <a:xfrm>
            <a:off x="612648" y="600074"/>
            <a:ext cx="6035040" cy="1529932"/>
          </a:xfrm>
        </p:spPr>
        <p:txBody>
          <a:bodyPr vert="horz" lIns="91440" tIns="45720" rIns="91440" bIns="45720" rtlCol="0" anchor="b">
            <a:normAutofit/>
          </a:bodyPr>
          <a:lstStyle/>
          <a:p>
            <a:r>
              <a:rPr lang="en-US" sz="3300" b="1" kern="1200" dirty="0">
                <a:solidFill>
                  <a:schemeClr val="tx1"/>
                </a:solidFill>
                <a:latin typeface="+mj-lt"/>
                <a:ea typeface="+mj-ea"/>
                <a:cs typeface="+mj-cs"/>
              </a:rPr>
              <a:t>Review and Retrospective: Continuous Improvement</a:t>
            </a:r>
          </a:p>
        </p:txBody>
      </p:sp>
      <p:sp>
        <p:nvSpPr>
          <p:cNvPr id="4" name="Content Placeholder 3">
            <a:extLst>
              <a:ext uri="{FF2B5EF4-FFF2-40B4-BE49-F238E27FC236}">
                <a16:creationId xmlns:a16="http://schemas.microsoft.com/office/drawing/2014/main" id="{DE40AD52-780F-9396-2CC7-37E176F657A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7" y="2212848"/>
            <a:ext cx="6035041" cy="4096512"/>
          </a:xfrm>
        </p:spPr>
        <p:txBody>
          <a:bodyPr>
            <a:normAutofit/>
          </a:bodyPr>
          <a:lstStyle/>
          <a:p>
            <a:pPr marL="0" indent="0">
              <a:spcBef>
                <a:spcPts val="2500"/>
              </a:spcBef>
              <a:buNone/>
            </a:pPr>
            <a:r>
              <a:rPr lang="en-US" sz="1400" b="1" dirty="0"/>
              <a:t>Reflection on Work</a:t>
            </a:r>
          </a:p>
          <a:p>
            <a:pPr marL="0" lvl="1" indent="0">
              <a:buNone/>
            </a:pPr>
            <a:r>
              <a:rPr lang="en-US" sz="1400" dirty="0"/>
              <a:t>The review phase enables teams to reflect on their achievements and challenges, fostering a deeper understanding of their performance (</a:t>
            </a:r>
            <a:r>
              <a:rPr lang="en-US" sz="1400" dirty="0" err="1"/>
              <a:t>Zhezherau</a:t>
            </a:r>
            <a:r>
              <a:rPr lang="en-US" sz="1400" dirty="0"/>
              <a:t>, 2025).</a:t>
            </a:r>
          </a:p>
          <a:p>
            <a:pPr marL="0" indent="0">
              <a:spcBef>
                <a:spcPts val="2500"/>
              </a:spcBef>
              <a:buNone/>
            </a:pPr>
            <a:r>
              <a:rPr lang="en-US" sz="1400" b="1" dirty="0"/>
              <a:t>Gathering Feedback</a:t>
            </a:r>
          </a:p>
          <a:p>
            <a:pPr marL="0" lvl="1" indent="0">
              <a:buNone/>
            </a:pPr>
            <a:r>
              <a:rPr lang="en-US" sz="1400" dirty="0"/>
              <a:t>Collecting feedback from team members and stakeholders is crucial for identifying strengths and weaknesses in the project (</a:t>
            </a:r>
            <a:r>
              <a:rPr lang="en-US" sz="1400" dirty="0" err="1"/>
              <a:t>Zhezherau</a:t>
            </a:r>
            <a:r>
              <a:rPr lang="en-US" sz="1400" dirty="0"/>
              <a:t>, 2025).</a:t>
            </a:r>
          </a:p>
          <a:p>
            <a:pPr marL="0" indent="0">
              <a:spcBef>
                <a:spcPts val="2500"/>
              </a:spcBef>
              <a:buNone/>
            </a:pPr>
            <a:r>
              <a:rPr lang="en-US" sz="1400" b="1" dirty="0"/>
              <a:t>Identifying Areas for Improvement</a:t>
            </a:r>
          </a:p>
          <a:p>
            <a:pPr marL="0" lvl="1" indent="0">
              <a:buNone/>
            </a:pPr>
            <a:r>
              <a:rPr lang="en-US" sz="1400" dirty="0"/>
              <a:t>The retrospective phase focuses on identifying actionable steps that teams can take to enhance their processes and output (</a:t>
            </a:r>
            <a:r>
              <a:rPr lang="en-US" sz="1400" dirty="0" err="1"/>
              <a:t>Zhezherau</a:t>
            </a:r>
            <a:r>
              <a:rPr lang="en-US" sz="1400" dirty="0"/>
              <a:t>, 2025).</a:t>
            </a:r>
          </a:p>
        </p:txBody>
      </p:sp>
      <p:pic>
        <p:nvPicPr>
          <p:cNvPr id="5" name="Content Placeholder 4" descr="Wall of advesive notes with one standing out">
            <a:extLst>
              <a:ext uri="{FF2B5EF4-FFF2-40B4-BE49-F238E27FC236}">
                <a16:creationId xmlns:a16="http://schemas.microsoft.com/office/drawing/2014/main" id="{F9F76E51-2904-480E-B05E-7175CFD9A1BD}"/>
              </a:ext>
            </a:extLst>
          </p:cNvPr>
          <p:cNvPicPr>
            <a:picLocks noGrp="1" noChangeAspect="1"/>
          </p:cNvPicPr>
          <p:nvPr>
            <p:ph sz="half" idx="1"/>
          </p:nvPr>
        </p:nvPicPr>
        <p:blipFill>
          <a:blip r:embed="rId3"/>
          <a:srcRect l="17962" r="34868" b="-1"/>
          <a:stretch>
            <a:fillRect/>
          </a:stretch>
        </p:blipFill>
        <p:spPr>
          <a:xfrm>
            <a:off x="7345680" y="10"/>
            <a:ext cx="4846320" cy="6857990"/>
          </a:xfrm>
          <a:prstGeom prst="rect">
            <a:avLst/>
          </a:prstGeom>
        </p:spPr>
      </p:pic>
    </p:spTree>
    <p:extLst>
      <p:ext uri="{BB962C8B-B14F-4D97-AF65-F5344CB8AC3E}">
        <p14:creationId xmlns:p14="http://schemas.microsoft.com/office/powerpoint/2010/main" val="16971727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CD300E2F-3B45-C421-60BF-64E55F6F62A4}"/>
              </a:ext>
            </a:extLst>
          </p:cNvPr>
          <p:cNvSpPr>
            <a:spLocks noGrp="1"/>
          </p:cNvSpPr>
          <p:nvPr>
            <p:ph type="ctrTitle"/>
          </p:nvPr>
        </p:nvSpPr>
        <p:spPr>
          <a:xfrm>
            <a:off x="277091" y="1814321"/>
            <a:ext cx="7772400" cy="4560920"/>
          </a:xfrm>
        </p:spPr>
        <p:txBody>
          <a:bodyPr anchor="b">
            <a:normAutofit/>
          </a:bodyPr>
          <a:lstStyle/>
          <a:p>
            <a:pPr algn="l"/>
            <a:r>
              <a:rPr lang="en-US" sz="7400"/>
              <a:t>Describing Waterfall Model</a:t>
            </a:r>
          </a:p>
        </p:txBody>
      </p:sp>
    </p:spTree>
    <p:extLst>
      <p:ext uri="{BB962C8B-B14F-4D97-AF65-F5344CB8AC3E}">
        <p14:creationId xmlns:p14="http://schemas.microsoft.com/office/powerpoint/2010/main" val="80081292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DD1D22E-5996-E45B-92B2-659F701A4A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9B59F5C0-96FD-8193-B48C-0A83E8F7F765}"/>
              </a:ext>
            </a:extLst>
          </p:cNvPr>
          <p:cNvSpPr>
            <a:spLocks noGrp="1"/>
          </p:cNvSpPr>
          <p:nvPr>
            <p:ph type="title"/>
          </p:nvPr>
        </p:nvSpPr>
        <p:spPr>
          <a:xfrm>
            <a:off x="614678" y="548639"/>
            <a:ext cx="4501927" cy="3445137"/>
          </a:xfrm>
        </p:spPr>
        <p:txBody>
          <a:bodyPr anchor="t">
            <a:normAutofit/>
          </a:bodyPr>
          <a:lstStyle/>
          <a:p>
            <a:r>
              <a:rPr lang="en-US" dirty="0"/>
              <a:t>Linear Sequential Phases: Planning, Design, Implementation, Testing, Deployment</a:t>
            </a:r>
          </a:p>
        </p:txBody>
      </p:sp>
      <p:sp>
        <p:nvSpPr>
          <p:cNvPr id="3" name="Content Placeholder 2">
            <a:extLst>
              <a:ext uri="{FF2B5EF4-FFF2-40B4-BE49-F238E27FC236}">
                <a16:creationId xmlns:a16="http://schemas.microsoft.com/office/drawing/2014/main" id="{43289C93-3A76-448E-9D57-A67E3A0D6C83}"/>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387542" y="548639"/>
            <a:ext cx="6189780" cy="5861304"/>
          </a:xfrm>
        </p:spPr>
        <p:txBody>
          <a:bodyPr>
            <a:normAutofit lnSpcReduction="10000"/>
          </a:bodyPr>
          <a:lstStyle/>
          <a:p>
            <a:pPr marL="0" indent="0">
              <a:spcBef>
                <a:spcPts val="2500"/>
              </a:spcBef>
              <a:buNone/>
            </a:pPr>
            <a:r>
              <a:rPr lang="en-US" sz="1400" b="1" dirty="0"/>
              <a:t>Planning Phase</a:t>
            </a:r>
          </a:p>
          <a:p>
            <a:pPr marL="0" lvl="1" indent="0">
              <a:buNone/>
            </a:pPr>
            <a:r>
              <a:rPr lang="en-US" sz="1400" dirty="0"/>
              <a:t>In the planning phase, project objectives and requirements are defined, laying the foundation for the entire project (</a:t>
            </a:r>
            <a:r>
              <a:rPr lang="en-US" sz="1400" dirty="0" err="1"/>
              <a:t>GeeksforGeeks</a:t>
            </a:r>
            <a:r>
              <a:rPr lang="en-US" sz="1400" dirty="0"/>
              <a:t>, 2025).</a:t>
            </a:r>
          </a:p>
          <a:p>
            <a:pPr marL="0" indent="0">
              <a:spcBef>
                <a:spcPts val="2500"/>
              </a:spcBef>
              <a:buNone/>
            </a:pPr>
            <a:r>
              <a:rPr lang="en-US" sz="1400" b="1" dirty="0"/>
              <a:t>Design Phase</a:t>
            </a:r>
          </a:p>
          <a:p>
            <a:pPr marL="0" lvl="1" indent="0">
              <a:buNone/>
            </a:pPr>
            <a:r>
              <a:rPr lang="en-US" sz="1400" dirty="0"/>
              <a:t>The design phase involves creating architectural and technical specifications based on the requirements gathered during planning (</a:t>
            </a:r>
            <a:r>
              <a:rPr lang="en-US" sz="1400" dirty="0" err="1"/>
              <a:t>GeeksforGeeks</a:t>
            </a:r>
            <a:r>
              <a:rPr lang="en-US" sz="1400" dirty="0"/>
              <a:t>, 2025).</a:t>
            </a:r>
          </a:p>
          <a:p>
            <a:pPr marL="0" indent="0">
              <a:spcBef>
                <a:spcPts val="2500"/>
              </a:spcBef>
              <a:buNone/>
            </a:pPr>
            <a:r>
              <a:rPr lang="en-US" sz="1400" b="1" dirty="0"/>
              <a:t>Implementation Phase</a:t>
            </a:r>
          </a:p>
          <a:p>
            <a:pPr marL="0" lvl="1" indent="0">
              <a:buNone/>
            </a:pPr>
            <a:r>
              <a:rPr lang="en-US" sz="1400" dirty="0"/>
              <a:t>During implementation, the actual coding and development of the software take place according to design specifications (</a:t>
            </a:r>
            <a:r>
              <a:rPr lang="en-US" sz="1400" dirty="0" err="1"/>
              <a:t>GeeksforGeeks</a:t>
            </a:r>
            <a:r>
              <a:rPr lang="en-US" sz="1400" dirty="0"/>
              <a:t>, 2025).</a:t>
            </a:r>
          </a:p>
          <a:p>
            <a:pPr marL="0" indent="0">
              <a:spcBef>
                <a:spcPts val="2500"/>
              </a:spcBef>
              <a:buNone/>
            </a:pPr>
            <a:r>
              <a:rPr lang="en-US" sz="1400" b="1" dirty="0"/>
              <a:t>Testing Phase</a:t>
            </a:r>
          </a:p>
          <a:p>
            <a:pPr marL="0" lvl="1" indent="0">
              <a:buNone/>
            </a:pPr>
            <a:r>
              <a:rPr lang="en-US" sz="1400" dirty="0"/>
              <a:t>The testing phase ensures that the software is thoroughly evaluated for defects and meets the defined requirements (</a:t>
            </a:r>
            <a:r>
              <a:rPr lang="en-US" sz="1400" dirty="0" err="1"/>
              <a:t>GeeksforGeeks</a:t>
            </a:r>
            <a:r>
              <a:rPr lang="en-US" sz="1400" dirty="0"/>
              <a:t>, 2025).</a:t>
            </a:r>
          </a:p>
          <a:p>
            <a:pPr marL="0" indent="0">
              <a:spcBef>
                <a:spcPts val="2500"/>
              </a:spcBef>
              <a:buNone/>
            </a:pPr>
            <a:r>
              <a:rPr lang="en-US" sz="1400" b="1" dirty="0"/>
              <a:t>Deployment Phase</a:t>
            </a:r>
          </a:p>
          <a:p>
            <a:pPr marL="0" lvl="1" indent="0">
              <a:buNone/>
            </a:pPr>
            <a:r>
              <a:rPr lang="en-US" sz="1400" dirty="0"/>
              <a:t>In the deployment phase, the completed software is released and made available for end-users, completing the cycle (</a:t>
            </a:r>
            <a:r>
              <a:rPr lang="en-US" sz="1400" dirty="0" err="1"/>
              <a:t>GeeksforGeeks</a:t>
            </a:r>
            <a:r>
              <a:rPr lang="en-US" sz="1400" dirty="0"/>
              <a:t>, 2025).</a:t>
            </a:r>
          </a:p>
        </p:txBody>
      </p:sp>
      <p:pic>
        <p:nvPicPr>
          <p:cNvPr id="1026" name="Picture 2" descr="waterfall-model-SDLC">
            <a:extLst>
              <a:ext uri="{FF2B5EF4-FFF2-40B4-BE49-F238E27FC236}">
                <a16:creationId xmlns:a16="http://schemas.microsoft.com/office/drawing/2014/main" id="{257E4E71-FEBB-5390-BC89-A1D8890C86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854" y="3820449"/>
            <a:ext cx="4145010" cy="28661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10938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7CE7B1-728A-A7DA-49D2-F2A1327E9A1F}"/>
              </a:ext>
            </a:extLst>
          </p:cNvPr>
          <p:cNvSpPr>
            <a:spLocks noGrp="1"/>
          </p:cNvSpPr>
          <p:nvPr>
            <p:ph type="title"/>
          </p:nvPr>
        </p:nvSpPr>
        <p:spPr>
          <a:xfrm>
            <a:off x="612648" y="603504"/>
            <a:ext cx="4361686"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Handling Changes: Rigidity and Late-Stage Adaptations</a:t>
            </a:r>
          </a:p>
        </p:txBody>
      </p:sp>
      <p:sp>
        <p:nvSpPr>
          <p:cNvPr id="4" name="Content Placeholder 3">
            <a:extLst>
              <a:ext uri="{FF2B5EF4-FFF2-40B4-BE49-F238E27FC236}">
                <a16:creationId xmlns:a16="http://schemas.microsoft.com/office/drawing/2014/main" id="{2BFE9078-E199-C881-7E10-89AFB9024C6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7" y="2212848"/>
            <a:ext cx="4361687" cy="4096512"/>
          </a:xfrm>
        </p:spPr>
        <p:txBody>
          <a:bodyPr>
            <a:normAutofit/>
          </a:bodyPr>
          <a:lstStyle/>
          <a:p>
            <a:pPr marL="0" indent="0">
              <a:spcBef>
                <a:spcPts val="2500"/>
              </a:spcBef>
              <a:buNone/>
            </a:pPr>
            <a:r>
              <a:rPr lang="en-US" sz="1400" b="1" dirty="0"/>
              <a:t>Rigidity of Waterfall Approach</a:t>
            </a:r>
          </a:p>
          <a:p>
            <a:pPr marL="0" lvl="1" indent="0">
              <a:buNone/>
            </a:pPr>
            <a:r>
              <a:rPr lang="en-US" sz="1400" dirty="0"/>
              <a:t>The Waterfall approach is characterized by its inflexible structure, making it challenging to adapt to changes (</a:t>
            </a:r>
            <a:r>
              <a:rPr lang="en-US" sz="1400" dirty="0" err="1"/>
              <a:t>GeeksforGeeks</a:t>
            </a:r>
            <a:r>
              <a:rPr lang="en-US" sz="1400" dirty="0"/>
              <a:t>, 2025).</a:t>
            </a:r>
          </a:p>
          <a:p>
            <a:pPr marL="0" indent="0">
              <a:spcBef>
                <a:spcPts val="2500"/>
              </a:spcBef>
              <a:buNone/>
            </a:pPr>
            <a:r>
              <a:rPr lang="en-US" sz="1400" b="1" dirty="0"/>
              <a:t>Challenges of Late-Stage Changes</a:t>
            </a:r>
          </a:p>
          <a:p>
            <a:pPr marL="0" lvl="1" indent="0">
              <a:buNone/>
            </a:pPr>
            <a:r>
              <a:rPr lang="en-US" sz="1400" dirty="0"/>
              <a:t>Once the project advances, late-stage changes can lead to significant delays and increased costs (</a:t>
            </a:r>
            <a:r>
              <a:rPr lang="en-US" sz="1400" dirty="0" err="1"/>
              <a:t>GeeksforGeeks</a:t>
            </a:r>
            <a:r>
              <a:rPr lang="en-US" sz="1400" dirty="0"/>
              <a:t>, 2025).</a:t>
            </a:r>
          </a:p>
          <a:p>
            <a:pPr marL="0" indent="0">
              <a:spcBef>
                <a:spcPts val="2500"/>
              </a:spcBef>
              <a:buNone/>
            </a:pPr>
            <a:r>
              <a:rPr lang="en-US" sz="1400" b="1" dirty="0"/>
              <a:t>Cost Implications</a:t>
            </a:r>
          </a:p>
          <a:p>
            <a:pPr marL="0" lvl="1" indent="0">
              <a:buNone/>
            </a:pPr>
            <a:r>
              <a:rPr lang="en-US" sz="1400" dirty="0"/>
              <a:t>Inflexibility in handling changes often escalates project costs and resource allocation (</a:t>
            </a:r>
            <a:r>
              <a:rPr lang="en-US" sz="1400" dirty="0" err="1"/>
              <a:t>GeeksforGeeks</a:t>
            </a:r>
            <a:r>
              <a:rPr lang="en-US" sz="1400" dirty="0"/>
              <a:t>, 2025).</a:t>
            </a:r>
          </a:p>
        </p:txBody>
      </p:sp>
      <p:pic>
        <p:nvPicPr>
          <p:cNvPr id="5" name="Content Placeholder 4" descr="Illustration of a huge gear with the text &quot; project management&quot;">
            <a:extLst>
              <a:ext uri="{FF2B5EF4-FFF2-40B4-BE49-F238E27FC236}">
                <a16:creationId xmlns:a16="http://schemas.microsoft.com/office/drawing/2014/main" id="{7D1E8F74-52FA-494E-AAD1-2F5E08676D67}"/>
              </a:ext>
            </a:extLst>
          </p:cNvPr>
          <p:cNvPicPr>
            <a:picLocks noGrp="1" noChangeAspect="1"/>
          </p:cNvPicPr>
          <p:nvPr>
            <p:ph sz="half" idx="1"/>
          </p:nvPr>
        </p:nvPicPr>
        <p:blipFill>
          <a:blip r:embed="rId3"/>
          <a:srcRect l="19139" r="19061"/>
          <a:stretch>
            <a:fillRect/>
          </a:stretch>
        </p:blipFill>
        <p:spPr>
          <a:xfrm>
            <a:off x="5818632" y="-1"/>
            <a:ext cx="6373368" cy="6858001"/>
          </a:xfrm>
          <a:prstGeom prst="rect">
            <a:avLst/>
          </a:prstGeom>
        </p:spPr>
      </p:pic>
    </p:spTree>
    <p:extLst>
      <p:ext uri="{BB962C8B-B14F-4D97-AF65-F5344CB8AC3E}">
        <p14:creationId xmlns:p14="http://schemas.microsoft.com/office/powerpoint/2010/main" val="21770445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611681-5AC8-63C6-AE76-52E3A0F57C25}"/>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Development Challenges: Example Problem Analysis</a:t>
            </a:r>
          </a:p>
        </p:txBody>
      </p:sp>
      <p:pic>
        <p:nvPicPr>
          <p:cNvPr id="5" name="Content Placeholder 4" descr="Waimea Canyon - &quot;The Grand Canyon of the Pacific&quot; on Kauai.">
            <a:extLst>
              <a:ext uri="{FF2B5EF4-FFF2-40B4-BE49-F238E27FC236}">
                <a16:creationId xmlns:a16="http://schemas.microsoft.com/office/drawing/2014/main" id="{90707082-42BD-49D5-882B-D5DC49CA40A0}"/>
              </a:ext>
            </a:extLst>
          </p:cNvPr>
          <p:cNvPicPr>
            <a:picLocks noGrp="1" noChangeAspect="1"/>
          </p:cNvPicPr>
          <p:nvPr>
            <p:ph sz="half" idx="1"/>
          </p:nvPr>
        </p:nvPicPr>
        <p:blipFill>
          <a:blip r:embed="rId3"/>
          <a:srcRect l="20569" r="31460" b="2"/>
          <a:stretch>
            <a:fillRect/>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B16D49FB-D688-FB09-8FB6-B66FAC279DA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dirty="0"/>
              <a:t>Understanding Requirements</a:t>
            </a:r>
          </a:p>
          <a:p>
            <a:pPr marL="0" lvl="1" indent="0">
              <a:buNone/>
            </a:pPr>
            <a:r>
              <a:rPr lang="en-US" sz="1400" dirty="0"/>
              <a:t>Misunderstanding requirements at the beginning can cause delays and complications in the development process (</a:t>
            </a:r>
            <a:r>
              <a:rPr lang="en-US" sz="1400" dirty="0" err="1"/>
              <a:t>GeeksforGeeks</a:t>
            </a:r>
            <a:r>
              <a:rPr lang="en-US" sz="1400" dirty="0"/>
              <a:t>, 2025).</a:t>
            </a:r>
          </a:p>
          <a:p>
            <a:pPr marL="0" indent="0">
              <a:spcBef>
                <a:spcPts val="2500"/>
              </a:spcBef>
              <a:buNone/>
            </a:pPr>
            <a:r>
              <a:rPr lang="en-US" sz="1400" b="1" dirty="0"/>
              <a:t>Rework Consequences</a:t>
            </a:r>
          </a:p>
          <a:p>
            <a:pPr marL="0" lvl="1" indent="0">
              <a:buNone/>
            </a:pPr>
            <a:r>
              <a:rPr lang="en-US" sz="1400" dirty="0"/>
              <a:t>Significant rework later in the process results in wasted resources and extended project timelines (</a:t>
            </a:r>
            <a:r>
              <a:rPr lang="en-US" sz="1400" dirty="0" err="1"/>
              <a:t>GeeksforGeeks</a:t>
            </a:r>
            <a:r>
              <a:rPr lang="en-US" sz="1400" dirty="0"/>
              <a:t>, 2025).</a:t>
            </a:r>
          </a:p>
          <a:p>
            <a:pPr marL="0" indent="0">
              <a:spcBef>
                <a:spcPts val="2500"/>
              </a:spcBef>
              <a:buNone/>
            </a:pPr>
            <a:r>
              <a:rPr lang="en-US" sz="1400" b="1" dirty="0"/>
              <a:t>Analyzing Typical Problems</a:t>
            </a:r>
          </a:p>
          <a:p>
            <a:pPr marL="0" lvl="1" indent="0">
              <a:buNone/>
            </a:pPr>
            <a:r>
              <a:rPr lang="en-US" sz="1400" dirty="0"/>
              <a:t>Analyzing common issues in the Waterfall model helps teams understand their impacts and find solutions (</a:t>
            </a:r>
            <a:r>
              <a:rPr lang="en-US" sz="1400" dirty="0" err="1"/>
              <a:t>GeeksforGeeks</a:t>
            </a:r>
            <a:r>
              <a:rPr lang="en-US" sz="1400" dirty="0"/>
              <a:t>, 2025).</a:t>
            </a:r>
          </a:p>
        </p:txBody>
      </p:sp>
    </p:spTree>
    <p:extLst>
      <p:ext uri="{BB962C8B-B14F-4D97-AF65-F5344CB8AC3E}">
        <p14:creationId xmlns:p14="http://schemas.microsoft.com/office/powerpoint/2010/main" val="42038181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A6260-60E3-C833-E35A-E106BEA02C35}"/>
              </a:ext>
            </a:extLst>
          </p:cNvPr>
          <p:cNvSpPr>
            <a:spLocks noGrp="1"/>
          </p:cNvSpPr>
          <p:nvPr>
            <p:ph type="title"/>
          </p:nvPr>
        </p:nvSpPr>
        <p:spPr/>
        <p:txBody>
          <a:bodyPr/>
          <a:lstStyle/>
          <a:p>
            <a:r>
              <a:rPr lang="en-US" dirty="0"/>
              <a:t>How the SNHU Travel Project Would Change</a:t>
            </a:r>
          </a:p>
        </p:txBody>
      </p:sp>
      <p:graphicFrame>
        <p:nvGraphicFramePr>
          <p:cNvPr id="8" name="Content Placeholder 2">
            <a:extLst>
              <a:ext uri="{FF2B5EF4-FFF2-40B4-BE49-F238E27FC236}">
                <a16:creationId xmlns:a16="http://schemas.microsoft.com/office/drawing/2014/main" id="{33AB32DF-F841-79CF-A8E7-8ACD91E5BE35}"/>
              </a:ext>
            </a:extLst>
          </p:cNvPr>
          <p:cNvGraphicFramePr>
            <a:graphicFrameLocks noGrp="1"/>
          </p:cNvGraphicFramePr>
          <p:nvPr>
            <p:ph sz="half" idx="1"/>
          </p:nvPr>
        </p:nvGraphicFramePr>
        <p:xfrm>
          <a:off x="612648"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Content Placeholder 3">
            <a:extLst>
              <a:ext uri="{FF2B5EF4-FFF2-40B4-BE49-F238E27FC236}">
                <a16:creationId xmlns:a16="http://schemas.microsoft.com/office/drawing/2014/main" id="{BB2D1095-3D5F-B79F-8A76-552CDAAA8557}"/>
              </a:ext>
            </a:extLst>
          </p:cNvPr>
          <p:cNvSpPr>
            <a:spLocks noGrp="1"/>
          </p:cNvSpPr>
          <p:nvPr>
            <p:ph sz="half" idx="2"/>
          </p:nvPr>
        </p:nvSpPr>
        <p:spPr/>
        <p:txBody>
          <a:bodyPr/>
          <a:lstStyle/>
          <a:p>
            <a:pPr marL="0" indent="0">
              <a:buNone/>
            </a:pPr>
            <a:r>
              <a:rPr lang="en-US" dirty="0"/>
              <a:t>In the end:</a:t>
            </a:r>
          </a:p>
          <a:p>
            <a:pPr marL="0" indent="0">
              <a:buNone/>
            </a:pPr>
            <a:r>
              <a:rPr lang="en-US" dirty="0"/>
              <a:t>The customers decided that they wanted to add a detox and wellness filtering system due to recent research on new trends. This ‘trending’ feature was not discussed in the initial planning and would have had to wait until the end or be implemented as an entirely new project after release. The waterfall method would not have accommodated this change.</a:t>
            </a:r>
          </a:p>
        </p:txBody>
      </p:sp>
    </p:spTree>
    <p:extLst>
      <p:ext uri="{BB962C8B-B14F-4D97-AF65-F5344CB8AC3E}">
        <p14:creationId xmlns:p14="http://schemas.microsoft.com/office/powerpoint/2010/main" val="1040370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57465B-1F01-298F-6B14-B50C84AB8B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2F2584-2B96-63D3-211A-3D82EA90569B}"/>
              </a:ext>
            </a:extLst>
          </p:cNvPr>
          <p:cNvSpPr>
            <a:spLocks noGrp="1"/>
          </p:cNvSpPr>
          <p:nvPr>
            <p:ph type="title"/>
          </p:nvPr>
        </p:nvSpPr>
        <p:spPr/>
        <p:txBody>
          <a:bodyPr/>
          <a:lstStyle/>
          <a:p>
            <a:r>
              <a:rPr lang="en-US" dirty="0"/>
              <a:t>How </a:t>
            </a:r>
            <a:r>
              <a:rPr lang="en-US"/>
              <a:t>the Issue </a:t>
            </a:r>
            <a:r>
              <a:rPr lang="en-US" dirty="0"/>
              <a:t>would have </a:t>
            </a:r>
            <a:r>
              <a:rPr lang="en-US"/>
              <a:t>been Handled:</a:t>
            </a:r>
            <a:endParaRPr lang="en-US" dirty="0"/>
          </a:p>
        </p:txBody>
      </p:sp>
      <p:sp>
        <p:nvSpPr>
          <p:cNvPr id="3" name="Content Placeholder 2">
            <a:extLst>
              <a:ext uri="{FF2B5EF4-FFF2-40B4-BE49-F238E27FC236}">
                <a16:creationId xmlns:a16="http://schemas.microsoft.com/office/drawing/2014/main" id="{F0691247-0E28-B659-7C75-47F962259C69}"/>
              </a:ext>
            </a:extLst>
          </p:cNvPr>
          <p:cNvSpPr>
            <a:spLocks noGrp="1"/>
          </p:cNvSpPr>
          <p:nvPr>
            <p:ph sz="half" idx="1"/>
          </p:nvPr>
        </p:nvSpPr>
        <p:spPr/>
        <p:txBody>
          <a:bodyPr/>
          <a:lstStyle/>
          <a:p>
            <a:pPr marL="0" indent="0">
              <a:buNone/>
            </a:pPr>
            <a:r>
              <a:rPr lang="en-US" dirty="0"/>
              <a:t>It would have required a new negotiation and contract between the company and customer. This would have created an entirely new water fall based project just for this addition.</a:t>
            </a:r>
          </a:p>
        </p:txBody>
      </p:sp>
      <p:sp>
        <p:nvSpPr>
          <p:cNvPr id="4" name="Content Placeholder 3">
            <a:extLst>
              <a:ext uri="{FF2B5EF4-FFF2-40B4-BE49-F238E27FC236}">
                <a16:creationId xmlns:a16="http://schemas.microsoft.com/office/drawing/2014/main" id="{7FBD5B7F-7A77-0D66-0412-13149ACD309E}"/>
              </a:ext>
            </a:extLst>
          </p:cNvPr>
          <p:cNvSpPr>
            <a:spLocks noGrp="1"/>
          </p:cNvSpPr>
          <p:nvPr>
            <p:ph sz="half" idx="2"/>
          </p:nvPr>
        </p:nvSpPr>
        <p:spPr/>
        <p:txBody>
          <a:bodyPr/>
          <a:lstStyle/>
          <a:p>
            <a:pPr marL="0" indent="0">
              <a:buNone/>
            </a:pPr>
            <a:r>
              <a:rPr lang="en-US" dirty="0"/>
              <a:t>Or, it would have been added mid development and cost the customers a lot more money, and the development team would have to work overtime to readjust their workload and project scope.</a:t>
            </a:r>
          </a:p>
        </p:txBody>
      </p:sp>
    </p:spTree>
    <p:extLst>
      <p:ext uri="{BB962C8B-B14F-4D97-AF65-F5344CB8AC3E}">
        <p14:creationId xmlns:p14="http://schemas.microsoft.com/office/powerpoint/2010/main" val="1557170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3E755804-CC71-F4AB-973C-FA3A01DC1CEC}"/>
              </a:ext>
            </a:extLst>
          </p:cNvPr>
          <p:cNvSpPr>
            <a:spLocks noGrp="1"/>
          </p:cNvSpPr>
          <p:nvPr>
            <p:ph type="ctrTitle"/>
          </p:nvPr>
        </p:nvSpPr>
        <p:spPr>
          <a:xfrm>
            <a:off x="277091" y="1814321"/>
            <a:ext cx="7772400" cy="4560920"/>
          </a:xfrm>
        </p:spPr>
        <p:txBody>
          <a:bodyPr anchor="b">
            <a:normAutofit/>
          </a:bodyPr>
          <a:lstStyle/>
          <a:p>
            <a:pPr algn="l"/>
            <a:r>
              <a:rPr lang="en-US" sz="7400"/>
              <a:t>Waterfall or Agile Approach</a:t>
            </a:r>
          </a:p>
        </p:txBody>
      </p:sp>
    </p:spTree>
    <p:extLst>
      <p:ext uri="{BB962C8B-B14F-4D97-AF65-F5344CB8AC3E}">
        <p14:creationId xmlns:p14="http://schemas.microsoft.com/office/powerpoint/2010/main" val="371483117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0EEF8B-F29D-24BB-8688-07E4EF2E5A5B}"/>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Project Size and Complexity: When to Use Each</a:t>
            </a:r>
          </a:p>
        </p:txBody>
      </p:sp>
      <p:pic>
        <p:nvPicPr>
          <p:cNvPr id="5" name="Content Placeholder 4" descr="Beautiful Tad Jarou Halang, one of the seven waterfalls of Tad Tayicseua formed by river Xe Namnoy in the Bolaven Plateau, an elevated region in southern Laos. Most of the plateau is located within Champasak Province of Laos, though the edges of the plateau are also located in Salavan, Sekong and Attapeu Provinces.">
            <a:extLst>
              <a:ext uri="{FF2B5EF4-FFF2-40B4-BE49-F238E27FC236}">
                <a16:creationId xmlns:a16="http://schemas.microsoft.com/office/drawing/2014/main" id="{35755576-0BB9-4910-BA39-EBD7FEBB1729}"/>
              </a:ext>
            </a:extLst>
          </p:cNvPr>
          <p:cNvPicPr>
            <a:picLocks noGrp="1" noChangeAspect="1"/>
          </p:cNvPicPr>
          <p:nvPr>
            <p:ph sz="half" idx="1"/>
          </p:nvPr>
        </p:nvPicPr>
        <p:blipFill>
          <a:blip r:embed="rId3"/>
          <a:srcRect l="24562" r="21738"/>
          <a:stretch>
            <a:fillRect/>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8B1C58EE-47B0-A6D8-F4C1-069F7DFFEFC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dirty="0"/>
              <a:t>Waterfall Methodology</a:t>
            </a:r>
          </a:p>
          <a:p>
            <a:pPr marL="0" lvl="1" indent="0">
              <a:buNone/>
            </a:pPr>
            <a:r>
              <a:rPr lang="en-US" sz="1400" dirty="0"/>
              <a:t>Waterfall is a structured approach best suited for large, complex projects with clear requirements and deliverables (Radigan 2025).</a:t>
            </a:r>
          </a:p>
          <a:p>
            <a:pPr marL="0" indent="0">
              <a:spcBef>
                <a:spcPts val="2500"/>
              </a:spcBef>
              <a:buNone/>
            </a:pPr>
            <a:r>
              <a:rPr lang="en-US" sz="1400" b="1" dirty="0"/>
              <a:t>Agile Methodology</a:t>
            </a:r>
          </a:p>
          <a:p>
            <a:pPr marL="0" lvl="1" indent="0">
              <a:buNone/>
            </a:pPr>
            <a:r>
              <a:rPr lang="en-US" sz="1400" dirty="0"/>
              <a:t>Agile is a flexible and adaptive approach ideal for smaller, dynamic projects that require quick iterations and responsiveness (Radigan 2025).</a:t>
            </a:r>
          </a:p>
          <a:p>
            <a:pPr marL="0" indent="0">
              <a:spcBef>
                <a:spcPts val="2500"/>
              </a:spcBef>
              <a:buNone/>
            </a:pPr>
            <a:r>
              <a:rPr lang="en-US" sz="1400" b="1" dirty="0"/>
              <a:t>Project Size Considerations</a:t>
            </a:r>
          </a:p>
          <a:p>
            <a:pPr marL="0" lvl="1" indent="0">
              <a:buNone/>
            </a:pPr>
            <a:r>
              <a:rPr lang="en-US" sz="1400" dirty="0"/>
              <a:t>Choosing between Waterfall and Agile depends on project size, complexity, and the need for adaptability (Radigan 2025).</a:t>
            </a:r>
          </a:p>
        </p:txBody>
      </p:sp>
    </p:spTree>
    <p:extLst>
      <p:ext uri="{BB962C8B-B14F-4D97-AF65-F5344CB8AC3E}">
        <p14:creationId xmlns:p14="http://schemas.microsoft.com/office/powerpoint/2010/main" val="24796358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5C5016-3823-B2C4-C239-14F49B5D5586}"/>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Flexibility and Adaptability: Agile Benefits</a:t>
            </a:r>
          </a:p>
        </p:txBody>
      </p:sp>
      <p:pic>
        <p:nvPicPr>
          <p:cNvPr id="5" name="Content Placeholder 4" descr="Plans, drawings, design tools, sketches, ideas and cups of coffee as couple prepares to redesign their kitchen.,">
            <a:extLst>
              <a:ext uri="{FF2B5EF4-FFF2-40B4-BE49-F238E27FC236}">
                <a16:creationId xmlns:a16="http://schemas.microsoft.com/office/drawing/2014/main" id="{AA83C359-4709-406B-9C8E-9F7AD097C850}"/>
              </a:ext>
            </a:extLst>
          </p:cNvPr>
          <p:cNvPicPr>
            <a:picLocks noGrp="1" noChangeAspect="1"/>
          </p:cNvPicPr>
          <p:nvPr>
            <p:ph sz="half" idx="1"/>
          </p:nvPr>
        </p:nvPicPr>
        <p:blipFill>
          <a:blip r:embed="rId3"/>
          <a:srcRect l="37773" r="14433" b="-1"/>
          <a:stretch>
            <a:fillRect/>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663B9413-AC68-B399-6590-379BA47892C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dirty="0"/>
              <a:t>Quick Response to Change</a:t>
            </a:r>
          </a:p>
          <a:p>
            <a:pPr marL="0" lvl="1" indent="0">
              <a:buNone/>
            </a:pPr>
            <a:r>
              <a:rPr lang="en-US" sz="1400" dirty="0"/>
              <a:t>Agile methodologies allow teams to rapidly adapt to user feedback and changing market conditions, ensuring timely project adjustments (Radigan 2025).</a:t>
            </a:r>
          </a:p>
          <a:p>
            <a:pPr marL="0" indent="0">
              <a:spcBef>
                <a:spcPts val="2500"/>
              </a:spcBef>
              <a:buNone/>
            </a:pPr>
            <a:r>
              <a:rPr lang="en-US" sz="1400" b="1" dirty="0"/>
              <a:t>Evolving Requirements</a:t>
            </a:r>
          </a:p>
          <a:p>
            <a:pPr marL="0" lvl="1" indent="0">
              <a:buNone/>
            </a:pPr>
            <a:r>
              <a:rPr lang="en-US" sz="1400" dirty="0"/>
              <a:t>Agile is suitable for projects with evolving requirements, enabling teams to pivot and adjust their strategies, as necessary (Radigan 2025).</a:t>
            </a:r>
          </a:p>
          <a:p>
            <a:pPr marL="0" indent="0">
              <a:spcBef>
                <a:spcPts val="2500"/>
              </a:spcBef>
              <a:buNone/>
            </a:pPr>
            <a:r>
              <a:rPr lang="en-US" sz="1400" b="1" dirty="0"/>
              <a:t>Enhanced Collaboration</a:t>
            </a:r>
          </a:p>
          <a:p>
            <a:pPr marL="0" lvl="1" indent="0">
              <a:buNone/>
            </a:pPr>
            <a:r>
              <a:rPr lang="en-US" sz="1400" dirty="0"/>
              <a:t>Agile promotes enhanced collaboration among team members, fostering an environment where communication leads to better outcomes (Radigan 2025). </a:t>
            </a:r>
          </a:p>
        </p:txBody>
      </p:sp>
    </p:spTree>
    <p:extLst>
      <p:ext uri="{BB962C8B-B14F-4D97-AF65-F5344CB8AC3E}">
        <p14:creationId xmlns:p14="http://schemas.microsoft.com/office/powerpoint/2010/main" val="34286854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B610C1-3ECE-908E-EB72-B88D3B50B961}"/>
              </a:ext>
            </a:extLst>
          </p:cNvPr>
          <p:cNvSpPr>
            <a:spLocks noGrp="1"/>
          </p:cNvSpPr>
          <p:nvPr>
            <p:ph type="title"/>
          </p:nvPr>
        </p:nvSpPr>
        <p:spPr>
          <a:xfrm>
            <a:off x="612648" y="600074"/>
            <a:ext cx="6035040" cy="1529932"/>
          </a:xfrm>
        </p:spPr>
        <p:txBody>
          <a:bodyPr vert="horz" lIns="91440" tIns="45720" rIns="91440" bIns="45720" rtlCol="0" anchor="b">
            <a:normAutofit/>
          </a:bodyPr>
          <a:lstStyle/>
          <a:p>
            <a:r>
              <a:rPr lang="en-US" b="1" kern="1200" dirty="0">
                <a:solidFill>
                  <a:schemeClr val="tx1"/>
                </a:solidFill>
                <a:latin typeface="+mj-lt"/>
                <a:ea typeface="+mj-ea"/>
                <a:cs typeface="+mj-cs"/>
              </a:rPr>
              <a:t>Agenda Items</a:t>
            </a:r>
          </a:p>
        </p:txBody>
      </p:sp>
      <p:sp>
        <p:nvSpPr>
          <p:cNvPr id="4" name="Content Placeholder 3">
            <a:extLst>
              <a:ext uri="{FF2B5EF4-FFF2-40B4-BE49-F238E27FC236}">
                <a16:creationId xmlns:a16="http://schemas.microsoft.com/office/drawing/2014/main" id="{4D3E5107-B2DF-8495-C1A8-A456B65726C5}"/>
              </a:ext>
            </a:extLst>
          </p:cNvPr>
          <p:cNvSpPr>
            <a:spLocks noGrp="1"/>
          </p:cNvSpPr>
          <p:nvPr>
            <p:ph sz="half" idx="2"/>
            <p:extLst>
              <p:ext uri="{E7BDC344-281C-4309-B0C6-D0EE65EED2A8}">
                <p202:designPr xmlns:p202="http://schemas.microsoft.com/office/powerpoint/2020/02/main">
                  <p202:designTagLst>
                    <p202:designTag name="ARCH:1:CLS" val="BulletedText"/>
                  </p202:designTagLst>
                </p202:designPr>
              </p:ext>
            </p:extLst>
          </p:nvPr>
        </p:nvSpPr>
        <p:spPr>
          <a:xfrm>
            <a:off x="612647" y="2212848"/>
            <a:ext cx="6035041" cy="4096512"/>
          </a:xfrm>
        </p:spPr>
        <p:txBody>
          <a:bodyPr vert="horz" lIns="91440" tIns="45720" rIns="91440" bIns="45720" rtlCol="0">
            <a:normAutofit/>
          </a:bodyPr>
          <a:lstStyle/>
          <a:p>
            <a:r>
              <a:rPr lang="en-US" sz="1800"/>
              <a:t>Explaining Agile Roles</a:t>
            </a:r>
          </a:p>
          <a:p>
            <a:r>
              <a:rPr lang="en-US" sz="1800"/>
              <a:t>Explaining Agile Phases</a:t>
            </a:r>
          </a:p>
          <a:p>
            <a:r>
              <a:rPr lang="en-US" sz="1800"/>
              <a:t>Describing Waterfall Model</a:t>
            </a:r>
          </a:p>
          <a:p>
            <a:r>
              <a:rPr lang="en-US" sz="1800"/>
              <a:t>Waterfall or Agile Approach</a:t>
            </a:r>
          </a:p>
        </p:txBody>
      </p:sp>
      <p:pic>
        <p:nvPicPr>
          <p:cNvPr id="5" name="Content Placeholder 4" descr="Optical illusion , this was taken looking up the stream with the water coming towards me. Although it could be viewed either way.">
            <a:extLst>
              <a:ext uri="{FF2B5EF4-FFF2-40B4-BE49-F238E27FC236}">
                <a16:creationId xmlns:a16="http://schemas.microsoft.com/office/drawing/2014/main" id="{E31C651C-4F9A-417D-AC08-BEFFCE6AC2B0}"/>
              </a:ext>
            </a:extLst>
          </p:cNvPr>
          <p:cNvPicPr>
            <a:picLocks noGrp="1" noChangeAspect="1"/>
          </p:cNvPicPr>
          <p:nvPr>
            <p:ph sz="half" idx="1"/>
          </p:nvPr>
        </p:nvPicPr>
        <p:blipFill>
          <a:blip r:embed="rId3"/>
          <a:srcRect l="3541" r="2237"/>
          <a:stretch>
            <a:fillRect/>
          </a:stretch>
        </p:blipFill>
        <p:spPr>
          <a:xfrm>
            <a:off x="7345680" y="10"/>
            <a:ext cx="4846320" cy="6857990"/>
          </a:xfrm>
          <a:prstGeom prst="rect">
            <a:avLst/>
          </a:prstGeom>
        </p:spPr>
      </p:pic>
    </p:spTree>
    <p:extLst>
      <p:ext uri="{BB962C8B-B14F-4D97-AF65-F5344CB8AC3E}">
        <p14:creationId xmlns:p14="http://schemas.microsoft.com/office/powerpoint/2010/main" val="30110138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96121A-9331-C15E-90E4-0FC1C11616EA}"/>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Stakeholder Involvement and Feedback: Choosing the Right Approach</a:t>
            </a:r>
          </a:p>
        </p:txBody>
      </p:sp>
      <p:pic>
        <p:nvPicPr>
          <p:cNvPr id="5" name="Content Placeholder 4" descr="Growth of green sustainable investment">
            <a:extLst>
              <a:ext uri="{FF2B5EF4-FFF2-40B4-BE49-F238E27FC236}">
                <a16:creationId xmlns:a16="http://schemas.microsoft.com/office/drawing/2014/main" id="{18596371-D5DB-4E68-8462-C832A815284B}"/>
              </a:ext>
            </a:extLst>
          </p:cNvPr>
          <p:cNvPicPr>
            <a:picLocks noGrp="1" noChangeAspect="1"/>
          </p:cNvPicPr>
          <p:nvPr>
            <p:ph sz="half" idx="1"/>
          </p:nvPr>
        </p:nvPicPr>
        <p:blipFill>
          <a:blip r:embed="rId3"/>
          <a:srcRect l="37929" r="14278" b="-1"/>
          <a:stretch>
            <a:fillRect/>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A4A3F377-44D3-F723-A354-EB40614354A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dirty="0"/>
              <a:t>Importance of Stakeholder Engagement</a:t>
            </a:r>
          </a:p>
          <a:p>
            <a:pPr marL="0" lvl="1" indent="0">
              <a:buNone/>
            </a:pPr>
            <a:r>
              <a:rPr lang="en-US" sz="1400" dirty="0"/>
              <a:t>Stakeholder engagement is crucial for project success, influencing direction and outcomes throughout the development process (Radigan 2025).</a:t>
            </a:r>
          </a:p>
          <a:p>
            <a:pPr marL="0" indent="0">
              <a:spcBef>
                <a:spcPts val="2500"/>
              </a:spcBef>
              <a:buNone/>
            </a:pPr>
            <a:r>
              <a:rPr lang="en-US" sz="1400" b="1" dirty="0"/>
              <a:t>Agile Methodology</a:t>
            </a:r>
          </a:p>
          <a:p>
            <a:pPr marL="0" lvl="1" indent="0">
              <a:buNone/>
            </a:pPr>
            <a:r>
              <a:rPr lang="en-US" sz="1400" dirty="0"/>
              <a:t>Agile promotes continuous feedback, allowing stakeholders to be actively involved and adapt to changes during the project lifecycle (Radigan 2025).</a:t>
            </a:r>
          </a:p>
          <a:p>
            <a:pPr marL="0" indent="0">
              <a:spcBef>
                <a:spcPts val="2500"/>
              </a:spcBef>
              <a:buNone/>
            </a:pPr>
            <a:r>
              <a:rPr lang="en-US" sz="1400" b="1" dirty="0"/>
              <a:t>Waterfall Approach</a:t>
            </a:r>
          </a:p>
          <a:p>
            <a:pPr marL="0" lvl="1" indent="0">
              <a:buNone/>
            </a:pPr>
            <a:r>
              <a:rPr lang="en-US" sz="1400" dirty="0"/>
              <a:t>The Waterfall model typically offers less direct input from stakeholders throughout the project, affecting key decision-making moments (Radigan 2025).</a:t>
            </a:r>
          </a:p>
        </p:txBody>
      </p:sp>
    </p:spTree>
    <p:extLst>
      <p:ext uri="{BB962C8B-B14F-4D97-AF65-F5344CB8AC3E}">
        <p14:creationId xmlns:p14="http://schemas.microsoft.com/office/powerpoint/2010/main" val="6137662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DEDF421-3158-6572-C35C-2DBB141D9121}"/>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4D44CE4-6AD5-BFBE-A3CC-068C6F9BA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D6CED2-1689-8253-696B-87E1EC1DCD4D}"/>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Course Experience   </a:t>
            </a:r>
            <a:br>
              <a:rPr lang="en-US" sz="3300" b="1" kern="1200" dirty="0">
                <a:solidFill>
                  <a:schemeClr val="tx1"/>
                </a:solidFill>
                <a:latin typeface="+mj-lt"/>
                <a:ea typeface="+mj-ea"/>
                <a:cs typeface="+mj-cs"/>
              </a:rPr>
            </a:br>
            <a:br>
              <a:rPr lang="en-US" sz="3300" b="1" kern="1200" dirty="0">
                <a:solidFill>
                  <a:schemeClr val="tx1"/>
                </a:solidFill>
                <a:latin typeface="+mj-lt"/>
                <a:ea typeface="+mj-ea"/>
                <a:cs typeface="+mj-cs"/>
              </a:rPr>
            </a:br>
            <a:r>
              <a:rPr lang="en-US" sz="3300" b="1" kern="1200" dirty="0">
                <a:solidFill>
                  <a:schemeClr val="tx1"/>
                </a:solidFill>
                <a:latin typeface="+mj-lt"/>
                <a:ea typeface="+mj-ea"/>
                <a:cs typeface="+mj-cs"/>
              </a:rPr>
              <a:t>                                   </a:t>
            </a:r>
          </a:p>
        </p:txBody>
      </p:sp>
      <p:pic>
        <p:nvPicPr>
          <p:cNvPr id="5" name="Content Placeholder 4" descr="Growth of green sustainable investment">
            <a:extLst>
              <a:ext uri="{FF2B5EF4-FFF2-40B4-BE49-F238E27FC236}">
                <a16:creationId xmlns:a16="http://schemas.microsoft.com/office/drawing/2014/main" id="{AD5577AA-6B4E-D1F0-4F17-1CE5AD8B87E6}"/>
              </a:ext>
            </a:extLst>
          </p:cNvPr>
          <p:cNvPicPr>
            <a:picLocks noGrp="1" noChangeAspect="1"/>
          </p:cNvPicPr>
          <p:nvPr>
            <p:ph sz="half" idx="1"/>
          </p:nvPr>
        </p:nvPicPr>
        <p:blipFill>
          <a:blip r:embed="rId3"/>
          <a:srcRect l="37929" r="14278" b="-1"/>
          <a:stretch>
            <a:fillRect/>
          </a:stretch>
        </p:blipFill>
        <p:spPr>
          <a:xfrm rot="10800000">
            <a:off x="0" y="10"/>
            <a:ext cx="4910308" cy="6857990"/>
          </a:xfrm>
          <a:prstGeom prst="rect">
            <a:avLst/>
          </a:prstGeom>
        </p:spPr>
      </p:pic>
      <p:sp>
        <p:nvSpPr>
          <p:cNvPr id="4" name="Content Placeholder 3">
            <a:extLst>
              <a:ext uri="{FF2B5EF4-FFF2-40B4-BE49-F238E27FC236}">
                <a16:creationId xmlns:a16="http://schemas.microsoft.com/office/drawing/2014/main" id="{90CB13E4-B11D-CFE6-1E5E-5C9C47FB856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fontScale="92500" lnSpcReduction="10000"/>
          </a:bodyPr>
          <a:lstStyle/>
          <a:p>
            <a:pPr marL="0" indent="0">
              <a:spcBef>
                <a:spcPts val="2500"/>
              </a:spcBef>
              <a:buNone/>
            </a:pPr>
            <a:r>
              <a:rPr lang="en-US" sz="1400" b="1" dirty="0"/>
              <a:t>SNHU Travel Project</a:t>
            </a:r>
          </a:p>
          <a:p>
            <a:pPr marL="0" lvl="1" indent="0">
              <a:buNone/>
            </a:pPr>
            <a:r>
              <a:rPr lang="en-US" sz="1400" dirty="0"/>
              <a:t>The project was to create a travel website that would expand their customer base by getting into trendy, niche vacation packages.</a:t>
            </a:r>
          </a:p>
          <a:p>
            <a:pPr marL="0" indent="0">
              <a:spcBef>
                <a:spcPts val="2500"/>
              </a:spcBef>
              <a:buNone/>
            </a:pPr>
            <a:r>
              <a:rPr lang="en-US" sz="1400" b="1" dirty="0"/>
              <a:t>What this tells me</a:t>
            </a:r>
          </a:p>
          <a:p>
            <a:pPr marL="0" lvl="1" indent="0">
              <a:buNone/>
            </a:pPr>
            <a:r>
              <a:rPr lang="en-US" sz="1400" dirty="0"/>
              <a:t>Since they want to follow trends, that means the nature of this website will be changing as time goes on, in fact, it’s a feature of the industry we are designing for. So, they need a mechanism to handle trends, user interests and the evolving market of vacation travel.</a:t>
            </a:r>
          </a:p>
          <a:p>
            <a:pPr marL="0" indent="0">
              <a:spcBef>
                <a:spcPts val="2500"/>
              </a:spcBef>
              <a:buNone/>
            </a:pPr>
            <a:r>
              <a:rPr lang="en-US" sz="1400" b="1" dirty="0"/>
              <a:t>Why agile?</a:t>
            </a:r>
          </a:p>
          <a:p>
            <a:pPr marL="0" lvl="1" indent="0">
              <a:buNone/>
            </a:pPr>
            <a:r>
              <a:rPr lang="en-US" sz="1400" dirty="0"/>
              <a:t>Since the team is developing for a fast paced, expanding market, it makes sense to use an agile framework to accommodate for this. We should expect the customer to come back to us mid-development with a new implementation. Since it is expected, it does not upheave the entire project and we can implement it as the rest of the development takes place.</a:t>
            </a:r>
          </a:p>
        </p:txBody>
      </p:sp>
    </p:spTree>
    <p:extLst>
      <p:ext uri="{BB962C8B-B14F-4D97-AF65-F5344CB8AC3E}">
        <p14:creationId xmlns:p14="http://schemas.microsoft.com/office/powerpoint/2010/main" val="30697492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F74C59-445A-9824-B537-A392A6ECE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1A183684-7735-7871-B047-7982AEEFB560}"/>
              </a:ext>
            </a:extLst>
          </p:cNvPr>
          <p:cNvSpPr>
            <a:spLocks noGrp="1"/>
          </p:cNvSpPr>
          <p:nvPr>
            <p:ph type="title"/>
          </p:nvPr>
        </p:nvSpPr>
        <p:spPr>
          <a:xfrm>
            <a:off x="612648" y="1847088"/>
            <a:ext cx="7344336" cy="1133856"/>
          </a:xfrm>
        </p:spPr>
        <p:txBody>
          <a:bodyPr anchor="b">
            <a:normAutofit/>
          </a:bodyPr>
          <a:lstStyle/>
          <a:p>
            <a:r>
              <a:rPr lang="en-US" sz="6000" dirty="0"/>
              <a:t>Conclusion</a:t>
            </a:r>
          </a:p>
        </p:txBody>
      </p:sp>
      <p:graphicFrame>
        <p:nvGraphicFramePr>
          <p:cNvPr id="9" name="Content Placeholder 2">
            <a:extLst>
              <a:ext uri="{FF2B5EF4-FFF2-40B4-BE49-F238E27FC236}">
                <a16:creationId xmlns:a16="http://schemas.microsoft.com/office/drawing/2014/main" id="{A1248FE5-44FF-FAD5-6870-E824867C4DE9}"/>
              </a:ext>
            </a:extLst>
          </p:cNvPr>
          <p:cNvGraphicFramePr>
            <a:graphicFrameLocks noGrp="1"/>
          </p:cNvGraphicFramePr>
          <p:nvPr>
            <p:ph idx="1"/>
            <p:extLst>
              <p:ext uri="{D42A27DB-BD31-4B8C-83A1-F6EECF244321}">
                <p14:modId xmlns:p14="http://schemas.microsoft.com/office/powerpoint/2010/main" val="3842591972"/>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612646" y="3593592"/>
          <a:ext cx="10890504" cy="25124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2065221"/>
      </p:ext>
    </p:extLst>
  </p:cSld>
  <p:clrMapOvr>
    <a:overrideClrMapping bg1="dk1" tx1="lt1" bg2="dk2" tx2="lt2" accent1="accent1" accent2="accent2" accent3="accent3" accent4="accent4" accent5="accent5" accent6="accent6" hlink="hlink" folHlink="folHlink"/>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060BA51-D181-71A3-4EE7-560D244D78CF}"/>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D6650E4-273B-6BD5-EB9F-7E5B4DA6B0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C18A502A-363E-5828-8583-57A3A79D9913}"/>
              </a:ext>
            </a:extLst>
          </p:cNvPr>
          <p:cNvSpPr>
            <a:spLocks noGrp="1"/>
          </p:cNvSpPr>
          <p:nvPr>
            <p:ph type="title"/>
          </p:nvPr>
        </p:nvSpPr>
        <p:spPr>
          <a:xfrm>
            <a:off x="363876" y="193258"/>
            <a:ext cx="7344336" cy="1133856"/>
          </a:xfrm>
        </p:spPr>
        <p:txBody>
          <a:bodyPr anchor="b">
            <a:normAutofit/>
          </a:bodyPr>
          <a:lstStyle/>
          <a:p>
            <a:r>
              <a:rPr lang="en-US" sz="6000" dirty="0"/>
              <a:t>References</a:t>
            </a:r>
          </a:p>
        </p:txBody>
      </p:sp>
      <p:sp>
        <p:nvSpPr>
          <p:cNvPr id="4" name="Content Placeholder 3">
            <a:extLst>
              <a:ext uri="{FF2B5EF4-FFF2-40B4-BE49-F238E27FC236}">
                <a16:creationId xmlns:a16="http://schemas.microsoft.com/office/drawing/2014/main" id="{3B06F034-BFFE-208C-5029-EFB101469753}"/>
              </a:ext>
            </a:extLst>
          </p:cNvPr>
          <p:cNvSpPr>
            <a:spLocks noGrp="1"/>
          </p:cNvSpPr>
          <p:nvPr>
            <p:ph idx="1"/>
          </p:nvPr>
        </p:nvSpPr>
        <p:spPr>
          <a:xfrm>
            <a:off x="363876" y="1503986"/>
            <a:ext cx="10653579" cy="4593828"/>
          </a:xfrm>
        </p:spPr>
        <p:txBody>
          <a:bodyPr>
            <a:normAutofit/>
          </a:bodyPr>
          <a:lstStyle/>
          <a:p>
            <a:r>
              <a:rPr lang="en-US" sz="1600" dirty="0" err="1"/>
              <a:t>Chervenkova</a:t>
            </a:r>
            <a:r>
              <a:rPr lang="en-US" sz="1600" dirty="0"/>
              <a:t>, M. (2024, June 13). Agile team roles and responsibilities: A complete guide. </a:t>
            </a:r>
            <a:r>
              <a:rPr lang="en-US" sz="1600" i="1" dirty="0"/>
              <a:t>Kanban Software for Agile Project Management</a:t>
            </a:r>
            <a:r>
              <a:rPr lang="en-US" sz="1600" dirty="0"/>
              <a:t>. </a:t>
            </a:r>
            <a:r>
              <a:rPr lang="en-US" sz="1600" dirty="0">
                <a:hlinkClick r:id="rId3"/>
              </a:rPr>
              <a:t>https://businessmap.io/blog/agile-team-roles</a:t>
            </a:r>
            <a:endParaRPr lang="en-US" sz="1600" dirty="0"/>
          </a:p>
          <a:p>
            <a:r>
              <a:rPr lang="en-US" sz="1600" dirty="0" err="1"/>
              <a:t>Zhezherau</a:t>
            </a:r>
            <a:r>
              <a:rPr lang="en-US" sz="1600" dirty="0"/>
              <a:t>, A. (2025). The Agile software development life cycle | Wrike Agile guide. </a:t>
            </a:r>
            <a:r>
              <a:rPr lang="en-US" sz="1600" i="1" dirty="0"/>
              <a:t>Versatile &amp; Robust Project Management Software | Wrike</a:t>
            </a:r>
            <a:r>
              <a:rPr lang="en-US" sz="1600" dirty="0"/>
              <a:t>. </a:t>
            </a:r>
            <a:r>
              <a:rPr lang="en-US" sz="1600" dirty="0">
                <a:hlinkClick r:id="rId4"/>
              </a:rPr>
              <a:t>https://www.wrike.com/agile-guide/agile-development-life-cycle/</a:t>
            </a:r>
            <a:endParaRPr lang="en-US" sz="1600" dirty="0"/>
          </a:p>
          <a:p>
            <a:r>
              <a:rPr lang="en-US" sz="1600" dirty="0" err="1"/>
              <a:t>GeeksforGeeks</a:t>
            </a:r>
            <a:r>
              <a:rPr lang="en-US" sz="1600" dirty="0"/>
              <a:t>. (2025, April 26). Waterfall model - Software engineering. </a:t>
            </a:r>
            <a:r>
              <a:rPr lang="en-US" sz="1600" i="1" dirty="0" err="1"/>
              <a:t>GeeksforGeeks</a:t>
            </a:r>
            <a:r>
              <a:rPr lang="en-US" sz="1600" dirty="0"/>
              <a:t>. </a:t>
            </a:r>
            <a:r>
              <a:rPr lang="en-US" sz="1600" dirty="0">
                <a:hlinkClick r:id="rId5"/>
              </a:rPr>
              <a:t>https://www.geeksforgeeks.org/software-engineering/waterfall-model/</a:t>
            </a:r>
            <a:endParaRPr lang="en-US" sz="1600" dirty="0"/>
          </a:p>
          <a:p>
            <a:r>
              <a:rPr lang="en-US" sz="1600" dirty="0"/>
              <a:t>Radigan, D. (2025). Agile vs. waterfall project management. </a:t>
            </a:r>
            <a:r>
              <a:rPr lang="en-US" sz="1600" i="1" dirty="0"/>
              <a:t>Atlassian</a:t>
            </a:r>
            <a:r>
              <a:rPr lang="en-US" sz="1600" dirty="0"/>
              <a:t>. </a:t>
            </a:r>
            <a:r>
              <a:rPr lang="en-US" sz="1600" dirty="0">
                <a:hlinkClick r:id="rId6"/>
              </a:rPr>
              <a:t>https://www.atlassian.com/agile/project-management/project-management-intro</a:t>
            </a:r>
            <a:endParaRPr lang="en-US" sz="1600" dirty="0"/>
          </a:p>
        </p:txBody>
      </p:sp>
    </p:spTree>
    <p:extLst>
      <p:ext uri="{BB962C8B-B14F-4D97-AF65-F5344CB8AC3E}">
        <p14:creationId xmlns:p14="http://schemas.microsoft.com/office/powerpoint/2010/main" val="2417063435"/>
      </p:ext>
    </p:extLst>
  </p:cSld>
  <p:clrMapOvr>
    <a:overrideClrMapping bg1="dk1" tx1="lt1" bg2="dk2" tx2="lt2" accent1="accent1" accent2="accent2" accent3="accent3" accent4="accent4" accent5="accent5" accent6="accent6" hlink="hlink" folHlink="folHlink"/>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A723A300-E0C3-6938-1083-04A384EBE5BA}"/>
              </a:ext>
            </a:extLst>
          </p:cNvPr>
          <p:cNvSpPr>
            <a:spLocks noGrp="1"/>
          </p:cNvSpPr>
          <p:nvPr>
            <p:ph type="ctrTitle"/>
          </p:nvPr>
        </p:nvSpPr>
        <p:spPr>
          <a:xfrm>
            <a:off x="277091" y="1814321"/>
            <a:ext cx="7772400" cy="4560920"/>
          </a:xfrm>
        </p:spPr>
        <p:txBody>
          <a:bodyPr anchor="b">
            <a:normAutofit/>
          </a:bodyPr>
          <a:lstStyle/>
          <a:p>
            <a:pPr algn="l"/>
            <a:r>
              <a:rPr lang="en-US" sz="7400"/>
              <a:t>Explaining Agile Roles</a:t>
            </a:r>
          </a:p>
        </p:txBody>
      </p:sp>
    </p:spTree>
    <p:extLst>
      <p:ext uri="{BB962C8B-B14F-4D97-AF65-F5344CB8AC3E}">
        <p14:creationId xmlns:p14="http://schemas.microsoft.com/office/powerpoint/2010/main" val="249089592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24AEA4-706F-3610-C328-0F8F3558A9E3}"/>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Product Owner: Vision and Priorities Management</a:t>
            </a:r>
          </a:p>
        </p:txBody>
      </p:sp>
      <p:pic>
        <p:nvPicPr>
          <p:cNvPr id="5" name="Content Placeholder 4" descr="Growth and Development">
            <a:extLst>
              <a:ext uri="{FF2B5EF4-FFF2-40B4-BE49-F238E27FC236}">
                <a16:creationId xmlns:a16="http://schemas.microsoft.com/office/drawing/2014/main" id="{680E3CF6-B182-445A-A2DB-E14A5854AF5F}"/>
              </a:ext>
            </a:extLst>
          </p:cNvPr>
          <p:cNvPicPr>
            <a:picLocks noGrp="1" noChangeAspect="1"/>
          </p:cNvPicPr>
          <p:nvPr>
            <p:ph sz="half" idx="1"/>
          </p:nvPr>
        </p:nvPicPr>
        <p:blipFill>
          <a:blip r:embed="rId3"/>
          <a:srcRect l="36300" r="16086"/>
          <a:stretch>
            <a:fillRect/>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B7A8C366-859E-DC2E-62BF-4EAF92CDBEB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dirty="0"/>
              <a:t>Defining Product Vision</a:t>
            </a:r>
          </a:p>
          <a:p>
            <a:pPr marL="0" lvl="1" indent="0">
              <a:buNone/>
            </a:pPr>
            <a:r>
              <a:rPr lang="en-US" sz="1400" dirty="0"/>
              <a:t>The Product Owner plays a crucial role in defining the product vision, aligning it with business goals and stakeholder expectations (</a:t>
            </a:r>
            <a:r>
              <a:rPr lang="en-US" sz="1400" dirty="0" err="1"/>
              <a:t>Chervenkova</a:t>
            </a:r>
            <a:r>
              <a:rPr lang="en-US" sz="1400" dirty="0"/>
              <a:t>, 2024).</a:t>
            </a:r>
          </a:p>
          <a:p>
            <a:pPr marL="0" indent="0">
              <a:spcBef>
                <a:spcPts val="2500"/>
              </a:spcBef>
              <a:buNone/>
            </a:pPr>
            <a:r>
              <a:rPr lang="en-US" sz="1400" b="1" dirty="0"/>
              <a:t>Managing Backlog Priorities</a:t>
            </a:r>
          </a:p>
          <a:p>
            <a:pPr marL="0" lvl="1" indent="0">
              <a:buNone/>
            </a:pPr>
            <a:r>
              <a:rPr lang="en-US" sz="1400" dirty="0"/>
              <a:t>Effective backlog management is essential for the Product Owner to prioritize features that deliver the most value to users and stakeholders(</a:t>
            </a:r>
            <a:r>
              <a:rPr lang="en-US" sz="1400" dirty="0" err="1"/>
              <a:t>Chervenkova</a:t>
            </a:r>
            <a:r>
              <a:rPr lang="en-US" sz="1400" dirty="0"/>
              <a:t>, 2024).</a:t>
            </a:r>
          </a:p>
          <a:p>
            <a:pPr marL="0" indent="0">
              <a:spcBef>
                <a:spcPts val="2500"/>
              </a:spcBef>
              <a:buNone/>
            </a:pPr>
            <a:r>
              <a:rPr lang="en-US" sz="1400" b="1" dirty="0"/>
              <a:t>Liaison Between Teams</a:t>
            </a:r>
          </a:p>
          <a:p>
            <a:pPr marL="0" lvl="1" indent="0">
              <a:buNone/>
            </a:pPr>
            <a:r>
              <a:rPr lang="en-US" sz="1400" dirty="0"/>
              <a:t>The Product Owner bridges the gap between stakeholders and the development team, facilitating communication and ensuring alignment on priorities (</a:t>
            </a:r>
            <a:r>
              <a:rPr lang="en-US" sz="1400" dirty="0" err="1"/>
              <a:t>Chervenkova</a:t>
            </a:r>
            <a:r>
              <a:rPr lang="en-US" sz="1400" dirty="0"/>
              <a:t>, 2024).</a:t>
            </a:r>
          </a:p>
        </p:txBody>
      </p:sp>
    </p:spTree>
    <p:extLst>
      <p:ext uri="{BB962C8B-B14F-4D97-AF65-F5344CB8AC3E}">
        <p14:creationId xmlns:p14="http://schemas.microsoft.com/office/powerpoint/2010/main" val="15293053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6BABB0BD-6293-0475-5E06-A1DDD2D2A90D}"/>
              </a:ext>
            </a:extLst>
          </p:cNvPr>
          <p:cNvSpPr>
            <a:spLocks noGrp="1"/>
          </p:cNvSpPr>
          <p:nvPr>
            <p:ph type="title"/>
          </p:nvPr>
        </p:nvSpPr>
        <p:spPr>
          <a:xfrm>
            <a:off x="612648" y="548640"/>
            <a:ext cx="4803224" cy="1298446"/>
          </a:xfrm>
        </p:spPr>
        <p:txBody>
          <a:bodyPr vert="horz" lIns="91440" tIns="45720" rIns="91440" bIns="45720" rtlCol="0" anchor="t">
            <a:normAutofit/>
          </a:bodyPr>
          <a:lstStyle/>
          <a:p>
            <a:r>
              <a:rPr lang="en-US" sz="2800" b="1" kern="1200" dirty="0">
                <a:solidFill>
                  <a:schemeClr val="tx1"/>
                </a:solidFill>
                <a:latin typeface="+mj-lt"/>
                <a:ea typeface="+mj-ea"/>
                <a:cs typeface="+mj-cs"/>
              </a:rPr>
              <a:t>Scrum Master: Facilitator and Process Guardian</a:t>
            </a:r>
          </a:p>
        </p:txBody>
      </p:sp>
      <p:pic>
        <p:nvPicPr>
          <p:cNvPr id="5" name="Content Placeholder 4" descr="3D rendering of game pieces tied together with a rope">
            <a:extLst>
              <a:ext uri="{FF2B5EF4-FFF2-40B4-BE49-F238E27FC236}">
                <a16:creationId xmlns:a16="http://schemas.microsoft.com/office/drawing/2014/main" id="{74B9EEF3-050A-452A-A8B6-9129D71E4524}"/>
              </a:ext>
            </a:extLst>
          </p:cNvPr>
          <p:cNvPicPr>
            <a:picLocks noGrp="1" noChangeAspect="1"/>
          </p:cNvPicPr>
          <p:nvPr>
            <p:ph sz="half" idx="1"/>
          </p:nvPr>
        </p:nvPicPr>
        <p:blipFill>
          <a:blip r:embed="rId3"/>
          <a:srcRect r="18254" b="3"/>
          <a:stretch>
            <a:fillRect/>
          </a:stretch>
        </p:blipFill>
        <p:spPr>
          <a:xfrm>
            <a:off x="731521" y="2011679"/>
            <a:ext cx="4684352" cy="4297680"/>
          </a:xfrm>
          <a:prstGeom prst="rect">
            <a:avLst/>
          </a:prstGeom>
        </p:spPr>
      </p:pic>
      <p:sp>
        <p:nvSpPr>
          <p:cNvPr id="4" name="Content Placeholder 3">
            <a:extLst>
              <a:ext uri="{FF2B5EF4-FFF2-40B4-BE49-F238E27FC236}">
                <a16:creationId xmlns:a16="http://schemas.microsoft.com/office/drawing/2014/main" id="{FFB695CB-1553-8E9C-6E8E-90AF1403835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28520" y="548637"/>
            <a:ext cx="5546770" cy="5760723"/>
          </a:xfrm>
        </p:spPr>
        <p:txBody>
          <a:bodyPr>
            <a:normAutofit/>
          </a:bodyPr>
          <a:lstStyle/>
          <a:p>
            <a:pPr marL="0" indent="0">
              <a:spcBef>
                <a:spcPts val="2500"/>
              </a:spcBef>
              <a:buNone/>
            </a:pPr>
            <a:r>
              <a:rPr lang="en-US" sz="1400" b="1" dirty="0"/>
              <a:t>Facilitator Role</a:t>
            </a:r>
          </a:p>
          <a:p>
            <a:pPr marL="0" lvl="1" indent="0">
              <a:buNone/>
            </a:pPr>
            <a:r>
              <a:rPr lang="en-US" sz="1400" dirty="0"/>
              <a:t>The Scrum Master facilitates Agile ceremonies and ensures that the team collaborates effectively throughout the development process (</a:t>
            </a:r>
            <a:r>
              <a:rPr lang="en-US" sz="1400" dirty="0" err="1"/>
              <a:t>Chervenkova</a:t>
            </a:r>
            <a:r>
              <a:rPr lang="en-US" sz="1400" dirty="0"/>
              <a:t>, 2024).</a:t>
            </a:r>
          </a:p>
          <a:p>
            <a:pPr marL="0" indent="0">
              <a:spcBef>
                <a:spcPts val="2500"/>
              </a:spcBef>
              <a:buNone/>
            </a:pPr>
            <a:r>
              <a:rPr lang="en-US" sz="1400" b="1" dirty="0"/>
              <a:t>Resolving Impediments</a:t>
            </a:r>
          </a:p>
          <a:p>
            <a:pPr marL="0" lvl="1" indent="0">
              <a:buNone/>
            </a:pPr>
            <a:r>
              <a:rPr lang="en-US" sz="1400" dirty="0"/>
              <a:t>An essential responsibility of the Scrum Master is to identify and resolve impediments that hinder the team's progress (</a:t>
            </a:r>
            <a:r>
              <a:rPr lang="en-US" sz="1400" dirty="0" err="1"/>
              <a:t>Chervenkova</a:t>
            </a:r>
            <a:r>
              <a:rPr lang="en-US" sz="1400" dirty="0"/>
              <a:t>, 2024).</a:t>
            </a:r>
          </a:p>
          <a:p>
            <a:pPr marL="0" indent="0">
              <a:spcBef>
                <a:spcPts val="2500"/>
              </a:spcBef>
              <a:buNone/>
            </a:pPr>
            <a:r>
              <a:rPr lang="en-US" sz="1400" b="1" dirty="0"/>
              <a:t>Coaching Team Members</a:t>
            </a:r>
          </a:p>
          <a:p>
            <a:pPr marL="0" lvl="1" indent="0">
              <a:buNone/>
            </a:pPr>
            <a:r>
              <a:rPr lang="en-US" sz="1400" dirty="0"/>
              <a:t>The Scrum Master plays a key role in coaching team members on Agile principles and fostering a culture of continuous improvement (</a:t>
            </a:r>
            <a:r>
              <a:rPr lang="en-US" sz="1400" dirty="0" err="1"/>
              <a:t>Chervenkova</a:t>
            </a:r>
            <a:r>
              <a:rPr lang="en-US" sz="1400" dirty="0"/>
              <a:t>, 2024).</a:t>
            </a:r>
          </a:p>
          <a:p>
            <a:pPr marL="0" indent="0">
              <a:spcBef>
                <a:spcPts val="2500"/>
              </a:spcBef>
              <a:buNone/>
            </a:pPr>
            <a:r>
              <a:rPr lang="en-US" sz="1400" b="1" dirty="0"/>
              <a:t>Effective Communication</a:t>
            </a:r>
          </a:p>
          <a:p>
            <a:pPr marL="0" lvl="1" indent="0">
              <a:buNone/>
            </a:pPr>
            <a:r>
              <a:rPr lang="en-US" sz="1400" dirty="0"/>
              <a:t>Maintaining clear and effective communication within the team and with stakeholders is a vital function of the Scrum Master (</a:t>
            </a:r>
            <a:r>
              <a:rPr lang="en-US" sz="1400" dirty="0" err="1"/>
              <a:t>Chervenkova</a:t>
            </a:r>
            <a:r>
              <a:rPr lang="en-US" sz="1400" dirty="0"/>
              <a:t>, 2024).</a:t>
            </a:r>
          </a:p>
        </p:txBody>
      </p:sp>
    </p:spTree>
    <p:extLst>
      <p:ext uri="{BB962C8B-B14F-4D97-AF65-F5344CB8AC3E}">
        <p14:creationId xmlns:p14="http://schemas.microsoft.com/office/powerpoint/2010/main" val="25110447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156-A989-6F07-119F-30F1D96BB373}"/>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Development Team: Delivering Incremental Value</a:t>
            </a:r>
          </a:p>
        </p:txBody>
      </p:sp>
      <p:pic>
        <p:nvPicPr>
          <p:cNvPr id="5" name="Content Placeholder 4" descr="People at the meeting desk">
            <a:extLst>
              <a:ext uri="{FF2B5EF4-FFF2-40B4-BE49-F238E27FC236}">
                <a16:creationId xmlns:a16="http://schemas.microsoft.com/office/drawing/2014/main" id="{80682D60-B43A-4D8F-B77E-5CF7E17B341E}"/>
              </a:ext>
            </a:extLst>
          </p:cNvPr>
          <p:cNvPicPr>
            <a:picLocks noGrp="1" noChangeAspect="1"/>
          </p:cNvPicPr>
          <p:nvPr>
            <p:ph sz="half" idx="1"/>
          </p:nvPr>
        </p:nvPicPr>
        <p:blipFill>
          <a:blip r:embed="rId3"/>
          <a:srcRect l="25635" r="34090"/>
          <a:stretch>
            <a:fillRect/>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E9AB5710-058D-EBB7-999A-1184C083625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lnSpcReduction="10000"/>
          </a:bodyPr>
          <a:lstStyle/>
          <a:p>
            <a:pPr marL="0" indent="0">
              <a:spcBef>
                <a:spcPts val="2500"/>
              </a:spcBef>
              <a:buNone/>
            </a:pPr>
            <a:r>
              <a:rPr lang="en-US" sz="1400" b="1" dirty="0"/>
              <a:t>Collaborative Work</a:t>
            </a:r>
          </a:p>
          <a:p>
            <a:pPr marL="0" lvl="1" indent="0">
              <a:buNone/>
            </a:pPr>
            <a:r>
              <a:rPr lang="en-US" sz="1400" dirty="0"/>
              <a:t>The Development Team works together to ensure the delivery of valuable product increments through collaboration and communication (</a:t>
            </a:r>
            <a:r>
              <a:rPr lang="en-US" sz="1400" dirty="0" err="1"/>
              <a:t>Chervenkova</a:t>
            </a:r>
            <a:r>
              <a:rPr lang="en-US" sz="1400" dirty="0"/>
              <a:t>, 2024).</a:t>
            </a:r>
          </a:p>
          <a:p>
            <a:pPr marL="0" indent="0">
              <a:spcBef>
                <a:spcPts val="2500"/>
              </a:spcBef>
              <a:buNone/>
            </a:pPr>
            <a:r>
              <a:rPr lang="en-US" sz="1400" b="1" dirty="0"/>
              <a:t>Estimating Effort</a:t>
            </a:r>
          </a:p>
          <a:p>
            <a:pPr marL="0" lvl="1" indent="0">
              <a:buNone/>
            </a:pPr>
            <a:r>
              <a:rPr lang="en-US" sz="1400" dirty="0"/>
              <a:t>Team members are responsible for estimating the effort required for various tasks, ensuring efficient project management (</a:t>
            </a:r>
            <a:r>
              <a:rPr lang="en-US" sz="1400" dirty="0" err="1"/>
              <a:t>Chervenkova</a:t>
            </a:r>
            <a:r>
              <a:rPr lang="en-US" sz="1400" dirty="0"/>
              <a:t>, 2024).</a:t>
            </a:r>
          </a:p>
          <a:p>
            <a:pPr marL="0" indent="0">
              <a:spcBef>
                <a:spcPts val="2500"/>
              </a:spcBef>
              <a:buNone/>
            </a:pPr>
            <a:r>
              <a:rPr lang="en-US" sz="1400" b="1" dirty="0"/>
              <a:t>Continuous Improvement</a:t>
            </a:r>
          </a:p>
          <a:p>
            <a:pPr marL="0" lvl="1" indent="0">
              <a:buNone/>
            </a:pPr>
            <a:r>
              <a:rPr lang="en-US" sz="1400" dirty="0"/>
              <a:t>The Development Team focuses on continuously improving their practices and processes to enhance product quality and efficiency (</a:t>
            </a:r>
            <a:r>
              <a:rPr lang="en-US" sz="1400" dirty="0" err="1"/>
              <a:t>Chervenkova</a:t>
            </a:r>
            <a:r>
              <a:rPr lang="en-US" sz="1400" dirty="0"/>
              <a:t>, 2024). A key attributor to this is the role of tester which ensures the product works both before and after release.</a:t>
            </a:r>
          </a:p>
        </p:txBody>
      </p:sp>
    </p:spTree>
    <p:extLst>
      <p:ext uri="{BB962C8B-B14F-4D97-AF65-F5344CB8AC3E}">
        <p14:creationId xmlns:p14="http://schemas.microsoft.com/office/powerpoint/2010/main" val="29698531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75DBC241-53F6-6445-379B-DE94E16C8556}"/>
              </a:ext>
            </a:extLst>
          </p:cNvPr>
          <p:cNvSpPr>
            <a:spLocks noGrp="1"/>
          </p:cNvSpPr>
          <p:nvPr>
            <p:ph type="ctrTitle"/>
          </p:nvPr>
        </p:nvSpPr>
        <p:spPr>
          <a:xfrm>
            <a:off x="277091" y="1814321"/>
            <a:ext cx="7772400" cy="4560920"/>
          </a:xfrm>
        </p:spPr>
        <p:txBody>
          <a:bodyPr anchor="b">
            <a:normAutofit/>
          </a:bodyPr>
          <a:lstStyle/>
          <a:p>
            <a:pPr algn="l"/>
            <a:r>
              <a:rPr lang="en-US" sz="7400"/>
              <a:t>Explaining Agile Phases</a:t>
            </a:r>
          </a:p>
        </p:txBody>
      </p:sp>
    </p:spTree>
    <p:extLst>
      <p:ext uri="{BB962C8B-B14F-4D97-AF65-F5344CB8AC3E}">
        <p14:creationId xmlns:p14="http://schemas.microsoft.com/office/powerpoint/2010/main" val="351173732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6B50D6-BE04-7F17-CE35-C457E8DC9A3E}"/>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b="1" kern="1200" dirty="0">
                <a:solidFill>
                  <a:schemeClr val="tx1"/>
                </a:solidFill>
                <a:latin typeface="+mj-lt"/>
                <a:ea typeface="+mj-ea"/>
                <a:cs typeface="+mj-cs"/>
              </a:rPr>
              <a:t>Planning: Setting Goals and Defining Scope</a:t>
            </a:r>
          </a:p>
        </p:txBody>
      </p:sp>
      <p:pic>
        <p:nvPicPr>
          <p:cNvPr id="5" name="Content Placeholder 4" descr="Three women brainstorming">
            <a:extLst>
              <a:ext uri="{FF2B5EF4-FFF2-40B4-BE49-F238E27FC236}">
                <a16:creationId xmlns:a16="http://schemas.microsoft.com/office/drawing/2014/main" id="{EFA4CE23-D1CD-4BBA-8D2F-4461E7EBAA2A}"/>
              </a:ext>
            </a:extLst>
          </p:cNvPr>
          <p:cNvPicPr>
            <a:picLocks noGrp="1" noChangeAspect="1"/>
          </p:cNvPicPr>
          <p:nvPr>
            <p:ph sz="half" idx="1"/>
          </p:nvPr>
        </p:nvPicPr>
        <p:blipFill>
          <a:blip r:embed="rId3"/>
          <a:srcRect l="32837" r="19369" b="-1"/>
          <a:stretch>
            <a:fillRect/>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0CFFAF11-24D3-A902-308A-6320D95BE8F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dirty="0"/>
              <a:t>Clear Goals</a:t>
            </a:r>
          </a:p>
          <a:p>
            <a:pPr marL="0" lvl="1" indent="0">
              <a:buNone/>
            </a:pPr>
            <a:r>
              <a:rPr lang="en-US" sz="1400" dirty="0"/>
              <a:t>Setting clear goals is crucial for guiding the project and aligning team efforts towards a common objective (</a:t>
            </a:r>
            <a:r>
              <a:rPr lang="en-US" sz="1400" dirty="0" err="1"/>
              <a:t>Zhezherau</a:t>
            </a:r>
            <a:r>
              <a:rPr lang="en-US" sz="1400" dirty="0"/>
              <a:t>, 2025).</a:t>
            </a:r>
          </a:p>
          <a:p>
            <a:pPr marL="0" indent="0">
              <a:spcBef>
                <a:spcPts val="2500"/>
              </a:spcBef>
              <a:buNone/>
            </a:pPr>
            <a:r>
              <a:rPr lang="en-US" sz="1400" b="1" dirty="0"/>
              <a:t>Defining Scope</a:t>
            </a:r>
          </a:p>
          <a:p>
            <a:pPr marL="0" lvl="1" indent="0">
              <a:buNone/>
            </a:pPr>
            <a:r>
              <a:rPr lang="en-US" sz="1400" dirty="0"/>
              <a:t>Defining the scope of the project helps to outline the boundaries and deliverables, ensuring clarity for all stakeholders (</a:t>
            </a:r>
            <a:r>
              <a:rPr lang="en-US" sz="1400" dirty="0" err="1"/>
              <a:t>Zhezherau</a:t>
            </a:r>
            <a:r>
              <a:rPr lang="en-US" sz="1400" dirty="0"/>
              <a:t>, 2025).</a:t>
            </a:r>
          </a:p>
          <a:p>
            <a:pPr marL="0" indent="0">
              <a:spcBef>
                <a:spcPts val="2500"/>
              </a:spcBef>
              <a:buNone/>
            </a:pPr>
            <a:r>
              <a:rPr lang="en-US" sz="1400" b="1" dirty="0"/>
              <a:t>Stakeholder Alignment</a:t>
            </a:r>
          </a:p>
          <a:p>
            <a:pPr marL="0" lvl="1" indent="0">
              <a:buNone/>
            </a:pPr>
            <a:r>
              <a:rPr lang="en-US" sz="1400" dirty="0"/>
              <a:t>Ensuring all stakeholders have a shared understanding promotes collaboration and minimizes misunderstandings during the project (</a:t>
            </a:r>
            <a:r>
              <a:rPr lang="en-US" sz="1400" dirty="0" err="1"/>
              <a:t>Zhezherau</a:t>
            </a:r>
            <a:r>
              <a:rPr lang="en-US" sz="1400" dirty="0"/>
              <a:t>, 2025).</a:t>
            </a:r>
          </a:p>
        </p:txBody>
      </p:sp>
    </p:spTree>
    <p:extLst>
      <p:ext uri="{BB962C8B-B14F-4D97-AF65-F5344CB8AC3E}">
        <p14:creationId xmlns:p14="http://schemas.microsoft.com/office/powerpoint/2010/main" val="336263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9C210C-EFBB-C09D-5AED-42C7F7E917F9}"/>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b="1" kern="1200" dirty="0">
                <a:solidFill>
                  <a:schemeClr val="tx1"/>
                </a:solidFill>
                <a:latin typeface="+mj-lt"/>
                <a:ea typeface="+mj-ea"/>
                <a:cs typeface="+mj-cs"/>
              </a:rPr>
              <a:t>Execution: Developing and Testing Increments</a:t>
            </a:r>
          </a:p>
        </p:txBody>
      </p:sp>
      <p:pic>
        <p:nvPicPr>
          <p:cNvPr id="5" name="Content Placeholder 4" descr="Business team brainstorming">
            <a:extLst>
              <a:ext uri="{FF2B5EF4-FFF2-40B4-BE49-F238E27FC236}">
                <a16:creationId xmlns:a16="http://schemas.microsoft.com/office/drawing/2014/main" id="{B7A7B54D-6A42-411D-BC3E-652C0EF3AD04}"/>
              </a:ext>
            </a:extLst>
          </p:cNvPr>
          <p:cNvPicPr>
            <a:picLocks noGrp="1" noChangeAspect="1"/>
          </p:cNvPicPr>
          <p:nvPr>
            <p:ph sz="half" idx="1"/>
          </p:nvPr>
        </p:nvPicPr>
        <p:blipFill>
          <a:blip r:embed="rId3"/>
          <a:srcRect l="33605" r="18602" b="-1"/>
          <a:stretch>
            <a:fillRect/>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9190A221-51D8-8426-13C6-3B414AC4CB4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dirty="0"/>
              <a:t>Iterative Development</a:t>
            </a:r>
          </a:p>
          <a:p>
            <a:pPr marL="0" lvl="1" indent="0">
              <a:buNone/>
            </a:pPr>
            <a:r>
              <a:rPr lang="en-US" sz="1400" dirty="0"/>
              <a:t>The execution phase focuses on iterative development, where product increments are created in short cycles for quick feedback (</a:t>
            </a:r>
            <a:r>
              <a:rPr lang="en-US" sz="1400" dirty="0" err="1"/>
              <a:t>Zhezherau</a:t>
            </a:r>
            <a:r>
              <a:rPr lang="en-US" sz="1400" dirty="0"/>
              <a:t>, 2025).</a:t>
            </a:r>
          </a:p>
          <a:p>
            <a:pPr marL="0" indent="0">
              <a:spcBef>
                <a:spcPts val="2500"/>
              </a:spcBef>
              <a:buNone/>
            </a:pPr>
            <a:r>
              <a:rPr lang="en-US" sz="1400" b="1" dirty="0"/>
              <a:t>Rapid Feedback</a:t>
            </a:r>
          </a:p>
          <a:p>
            <a:pPr marL="0" lvl="1" indent="0">
              <a:buNone/>
            </a:pPr>
            <a:r>
              <a:rPr lang="en-US" sz="1400" dirty="0"/>
              <a:t>Short cycles in development allow teams to gather rapid feedback, enabling timely adjustments to the product (</a:t>
            </a:r>
            <a:r>
              <a:rPr lang="en-US" sz="1400" dirty="0" err="1"/>
              <a:t>Zhezherau</a:t>
            </a:r>
            <a:r>
              <a:rPr lang="en-US" sz="1400" dirty="0"/>
              <a:t>, 2025).</a:t>
            </a:r>
          </a:p>
          <a:p>
            <a:pPr marL="0" indent="0">
              <a:spcBef>
                <a:spcPts val="2500"/>
              </a:spcBef>
              <a:buNone/>
            </a:pPr>
            <a:r>
              <a:rPr lang="en-US" sz="1400" b="1" dirty="0"/>
              <a:t>User-Centric Focus</a:t>
            </a:r>
          </a:p>
          <a:p>
            <a:pPr marL="0" lvl="1" indent="0">
              <a:buNone/>
            </a:pPr>
            <a:r>
              <a:rPr lang="en-US" sz="1400" dirty="0"/>
              <a:t>This process ensures that the final product aligns with user needs, leading to higher satisfaction and usability (</a:t>
            </a:r>
            <a:r>
              <a:rPr lang="en-US" sz="1400" dirty="0" err="1"/>
              <a:t>Zhezherau</a:t>
            </a:r>
            <a:r>
              <a:rPr lang="en-US" sz="1400" dirty="0"/>
              <a:t>, 2025).</a:t>
            </a:r>
          </a:p>
        </p:txBody>
      </p:sp>
    </p:spTree>
    <p:extLst>
      <p:ext uri="{BB962C8B-B14F-4D97-AF65-F5344CB8AC3E}">
        <p14:creationId xmlns:p14="http://schemas.microsoft.com/office/powerpoint/2010/main" val="41419290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50</TotalTime>
  <Words>2652</Words>
  <Application>Microsoft Office PowerPoint</Application>
  <PresentationFormat>Widescreen</PresentationFormat>
  <Paragraphs>175</Paragraphs>
  <Slides>23</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Aptos</vt:lpstr>
      <vt:lpstr>Arial</vt:lpstr>
      <vt:lpstr>Neue Haas Grotesk Text Pro</vt:lpstr>
      <vt:lpstr>VanillaVTI</vt:lpstr>
      <vt:lpstr>Comparing Agile and Waterfall Development Approaches</vt:lpstr>
      <vt:lpstr>Agenda Items</vt:lpstr>
      <vt:lpstr>Explaining Agile Roles</vt:lpstr>
      <vt:lpstr>Product Owner: Vision and Priorities Management</vt:lpstr>
      <vt:lpstr>Scrum Master: Facilitator and Process Guardian</vt:lpstr>
      <vt:lpstr>Development Team: Delivering Incremental Value</vt:lpstr>
      <vt:lpstr>Explaining Agile Phases</vt:lpstr>
      <vt:lpstr>Planning: Setting Goals and Defining Scope</vt:lpstr>
      <vt:lpstr>Execution: Developing and Testing Increments</vt:lpstr>
      <vt:lpstr>Review and Retrospective: Continuous Improvement</vt:lpstr>
      <vt:lpstr>Describing Waterfall Model</vt:lpstr>
      <vt:lpstr>Linear Sequential Phases: Planning, Design, Implementation, Testing, Deployment</vt:lpstr>
      <vt:lpstr>Handling Changes: Rigidity and Late-Stage Adaptations</vt:lpstr>
      <vt:lpstr>Development Challenges: Example Problem Analysis</vt:lpstr>
      <vt:lpstr>How the SNHU Travel Project Would Change</vt:lpstr>
      <vt:lpstr>How the Issue would have been Handled:</vt:lpstr>
      <vt:lpstr>Waterfall or Agile Approach</vt:lpstr>
      <vt:lpstr>Project Size and Complexity: When to Use Each</vt:lpstr>
      <vt:lpstr>Flexibility and Adaptability: Agile Benefits</vt:lpstr>
      <vt:lpstr>Stakeholder Involvement and Feedback: Choosing the Right Approach</vt:lpstr>
      <vt:lpstr>Course Experience                                        </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Talan Gould</dc:creator>
  <cp:lastModifiedBy>Talan Gould</cp:lastModifiedBy>
  <cp:revision>2</cp:revision>
  <dcterms:created xsi:type="dcterms:W3CDTF">2025-06-20T17:56:24Z</dcterms:created>
  <dcterms:modified xsi:type="dcterms:W3CDTF">2025-06-20T18:46:58Z</dcterms:modified>
</cp:coreProperties>
</file>

<file path=docProps/thumbnail.jpeg>
</file>